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2"/>
  </p:notesMasterIdLst>
  <p:sldIdLst>
    <p:sldId id="486" r:id="rId2"/>
    <p:sldId id="393" r:id="rId3"/>
    <p:sldId id="474" r:id="rId4"/>
    <p:sldId id="475" r:id="rId5"/>
    <p:sldId id="480" r:id="rId6"/>
    <p:sldId id="476" r:id="rId7"/>
    <p:sldId id="477" r:id="rId8"/>
    <p:sldId id="478" r:id="rId9"/>
    <p:sldId id="481" r:id="rId10"/>
    <p:sldId id="479" r:id="rId11"/>
    <p:sldId id="514" r:id="rId12"/>
    <p:sldId id="515" r:id="rId13"/>
    <p:sldId id="516" r:id="rId14"/>
    <p:sldId id="517" r:id="rId15"/>
    <p:sldId id="518" r:id="rId16"/>
    <p:sldId id="487" r:id="rId17"/>
    <p:sldId id="488" r:id="rId18"/>
    <p:sldId id="289" r:id="rId19"/>
    <p:sldId id="287" r:id="rId20"/>
    <p:sldId id="285" r:id="rId21"/>
    <p:sldId id="489" r:id="rId22"/>
    <p:sldId id="490" r:id="rId23"/>
    <p:sldId id="491" r:id="rId24"/>
    <p:sldId id="492" r:id="rId25"/>
    <p:sldId id="465" r:id="rId26"/>
    <p:sldId id="466" r:id="rId27"/>
    <p:sldId id="467" r:id="rId28"/>
    <p:sldId id="468" r:id="rId29"/>
    <p:sldId id="469" r:id="rId30"/>
    <p:sldId id="470" r:id="rId31"/>
    <p:sldId id="471" r:id="rId32"/>
    <p:sldId id="472" r:id="rId33"/>
    <p:sldId id="278" r:id="rId34"/>
    <p:sldId id="279" r:id="rId35"/>
    <p:sldId id="280" r:id="rId36"/>
    <p:sldId id="281" r:id="rId37"/>
    <p:sldId id="282" r:id="rId38"/>
    <p:sldId id="283" r:id="rId39"/>
    <p:sldId id="291" r:id="rId40"/>
    <p:sldId id="292" r:id="rId41"/>
    <p:sldId id="473" r:id="rId42"/>
    <p:sldId id="493" r:id="rId43"/>
    <p:sldId id="494" r:id="rId44"/>
    <p:sldId id="495" r:id="rId45"/>
    <p:sldId id="496" r:id="rId46"/>
    <p:sldId id="497" r:id="rId47"/>
    <p:sldId id="498" r:id="rId48"/>
    <p:sldId id="500" r:id="rId49"/>
    <p:sldId id="501" r:id="rId50"/>
    <p:sldId id="502" r:id="rId51"/>
    <p:sldId id="503" r:id="rId52"/>
    <p:sldId id="504" r:id="rId53"/>
    <p:sldId id="505" r:id="rId54"/>
    <p:sldId id="506" r:id="rId55"/>
    <p:sldId id="507" r:id="rId56"/>
    <p:sldId id="508" r:id="rId57"/>
    <p:sldId id="510" r:id="rId58"/>
    <p:sldId id="511" r:id="rId59"/>
    <p:sldId id="512" r:id="rId60"/>
    <p:sldId id="51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861077-AA31-43AC-AC2B-17B257AC9C84}" type="datetimeFigureOut">
              <a:rPr lang="en-IN" smtClean="0"/>
              <a:t>22-08-2021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0326A-FFEC-41D7-BEC8-6458D04BD5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3737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298F76-A6B3-426D-B172-D08EC5C93E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849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97989-5044-4132-9ABF-F001F863CC13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image2.jpg" descr="Srmist - Srm University Amaravati Logo, HD Png Download -  1024x346(#4152286) - PngFind">
            <a:extLst>
              <a:ext uri="{FF2B5EF4-FFF2-40B4-BE49-F238E27FC236}">
                <a16:creationId xmlns:a16="http://schemas.microsoft.com/office/drawing/2014/main" id="{C429FBE6-B8EE-4C83-8BC9-5E0EF3412C45}"/>
              </a:ext>
            </a:extLst>
          </p:cNvPr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724607" y="95954"/>
            <a:ext cx="1354001" cy="70088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2942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3997-45F1-40BA-A50B-659E914FDFD9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9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2D432-AC7C-4DA7-94BF-853A08A5D226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1078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89220-C664-4B05-A837-DBEFF328E560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16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17D6-1571-4CFC-8CC3-57B4356B4EE2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5867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AE88-A27C-481D-BFC8-4AB94846AFAD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58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6F0F-460F-4BF1-BB08-7B8829EF948A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344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F2FB2-9EBD-4F6E-8DBB-8AF4F2FB7651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252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A1FA-9289-42D1-868E-B782842A26BF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image2.jpg" descr="Srmist - Srm University Amaravati Logo, HD Png Download -  1024x346(#4152286) - PngFind">
            <a:extLst>
              <a:ext uri="{FF2B5EF4-FFF2-40B4-BE49-F238E27FC236}">
                <a16:creationId xmlns:a16="http://schemas.microsoft.com/office/drawing/2014/main" id="{20B67DE7-51E9-4530-A3C2-2CD7703AE100}"/>
              </a:ext>
            </a:extLst>
          </p:cNvPr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816046" y="58783"/>
            <a:ext cx="1291544" cy="65559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58024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B3845-9F49-4A05-B417-9DD9E9F67D42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9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D0D1-5675-4B74-B451-E7EE022438BE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4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1095B-C7D5-47D6-B71A-9913B520E84A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35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5CCB-088C-4555-8D30-33B25A6EF7DC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1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80B2D-CB0F-4144-A9C8-AA9CE7058C57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83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3787B-4EC4-4690-871C-438AE7F98261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98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D744F-83AE-4A22-A2CB-EA3377BCBA4A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85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87309-1CC1-4253-8165-2C3CD096A55D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76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1232452"/>
            <a:ext cx="8915399" cy="3405809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18ECC203J – Module 3</a:t>
            </a:r>
            <a:b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3600" dirty="0"/>
              <a:t>8086 Interfacing with Memory and Programmable Devices </a:t>
            </a:r>
            <a:br>
              <a:rPr lang="en-US" sz="3600" dirty="0"/>
            </a:br>
            <a:r>
              <a:rPr lang="en-US" sz="4900" b="1" dirty="0">
                <a:latin typeface="Bookman Old Style" panose="02050604050505020204" pitchFamily="18" charset="0"/>
              </a:rPr>
              <a:t>S </a:t>
            </a:r>
            <a:r>
              <a:rPr lang="en-US" sz="4800" dirty="0"/>
              <a:t>– </a:t>
            </a:r>
            <a:r>
              <a:rPr lang="en-US" sz="4900" b="1" dirty="0">
                <a:latin typeface="Bookman Old Style" panose="02050604050505020204" pitchFamily="18" charset="0"/>
              </a:rPr>
              <a:t>6, 7, 8 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dirty="0"/>
              <a:t>                                                                                                       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Prepared by,</a:t>
            </a:r>
          </a:p>
          <a:p>
            <a:pPr algn="r"/>
            <a:r>
              <a:rPr lang="en-US" b="1" dirty="0">
                <a:latin typeface="+mj-lt"/>
              </a:rPr>
              <a:t> Dr. R. </a:t>
            </a:r>
            <a:r>
              <a:rPr lang="en-US" b="1" dirty="0" err="1">
                <a:latin typeface="+mj-lt"/>
              </a:rPr>
              <a:t>Prithiviraj</a:t>
            </a:r>
            <a:endParaRPr lang="en-US" b="1" dirty="0">
              <a:latin typeface="+mj-lt"/>
            </a:endParaRPr>
          </a:p>
          <a:p>
            <a:pPr algn="r"/>
            <a:r>
              <a:rPr lang="en-US" b="1" dirty="0">
                <a:cs typeface="Times New Roman" panose="02020603050405020304" pitchFamily="18" charset="0"/>
              </a:rPr>
              <a:t> Dr. Diwakar R. </a:t>
            </a:r>
            <a:r>
              <a:rPr lang="en-US" b="1" dirty="0" err="1">
                <a:cs typeface="Times New Roman" panose="02020603050405020304" pitchFamily="18" charset="0"/>
              </a:rPr>
              <a:t>Marur</a:t>
            </a:r>
            <a:r>
              <a:rPr lang="en-US" b="1" dirty="0">
                <a:cs typeface="Times New Roman" panose="02020603050405020304" pitchFamily="18" charset="0"/>
              </a:rPr>
              <a:t> </a:t>
            </a:r>
            <a:endParaRPr lang="en-US" b="1" dirty="0"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84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91D8-1EA4-4A24-95EC-BDBC759D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Typical Stepper Motor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D0399D-FC5F-46AF-9AB9-3CCAA0E96A5B}"/>
                  </a:ext>
                </a:extLst>
              </p:cNvPr>
              <p:cNvSpPr txBox="1"/>
              <p:nvPr/>
            </p:nvSpPr>
            <p:spPr>
              <a:xfrm>
                <a:off x="4339340" y="1708737"/>
                <a:ext cx="6847982" cy="3345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457200" algn="just" defTabSz="4572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A typical stepper motor may have parameters like torque 3 kg-cm, operating voltage 12 V, current rating 0.2 V and a step angle 1.8</a:t>
                </a: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°. </a:t>
                </a:r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lvl="0" indent="457200" algn="just" defTabSz="4572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The number of rotor teeth is equal to the count for one rotation, i.e. 360</a:t>
                </a: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°</a:t>
                </a: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. For any specified angle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I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 panose="02040503050203030202" pitchFamily="18" charset="0"/>
                          </a:rPr>
                        </m:ctrlPr>
                      </m:sSupPr>
                      <m:e>
                        <m:r>
                          <a:rPr kumimoji="0" lang="en-I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 panose="02040503050203030202" pitchFamily="18" charset="0"/>
                          </a:rPr>
                          <m:t>𝜃</m:t>
                        </m:r>
                      </m:e>
                      <m:sup>
                        <m:r>
                          <a:rPr kumimoji="0" lang="en-I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 panose="02040503050203030202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the count  </a:t>
                </a:r>
                <a14:m>
                  <m:oMath xmlns:m="http://schemas.openxmlformats.org/officeDocument/2006/math">
                    <m:r>
                      <a:rPr kumimoji="0" lang="en-I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rPr>
                      <m:t>(</m:t>
                    </m:r>
                    <m:r>
                      <a:rPr kumimoji="0" lang="en-I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rPr>
                      <m:t>𝐶</m:t>
                    </m:r>
                    <m:r>
                      <a:rPr kumimoji="0" lang="en-I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rPr>
                      <m:t>)</m:t>
                    </m:r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is calculated as:</a:t>
                </a:r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lvl="0" indent="457200" algn="just" defTabSz="4572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 </a:t>
                </a:r>
              </a:p>
              <a:p>
                <a:pPr marL="0" marR="0" lvl="0" indent="457200" algn="just" defTabSz="4572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m:t>𝑪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angal" panose="02040503050203030202" pitchFamily="18" charset="0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angal" panose="02040503050203030202" pitchFamily="18" charset="0"/>
                            </a:rPr>
                            <m:t>𝑵𝒖𝒎𝒃𝒆𝒓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angal" panose="02040503050203030202" pitchFamily="18" charset="0"/>
                            </a:rPr>
                            <m:t> 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angal" panose="02040503050203030202" pitchFamily="18" charset="0"/>
                            </a:rPr>
                            <m:t>𝒐𝒇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angal" panose="02040503050203030202" pitchFamily="18" charset="0"/>
                            </a:rPr>
                            <m:t> 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angal" panose="02040503050203030202" pitchFamily="18" charset="0"/>
                            </a:rPr>
                            <m:t>𝒓𝒐𝒕𝒐𝒓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angal" panose="02040503050203030202" pitchFamily="18" charset="0"/>
                            </a:rPr>
                            <m:t> 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angal" panose="02040503050203030202" pitchFamily="18" charset="0"/>
                            </a:rPr>
                            <m:t>𝒕𝒆𝒆𝒕𝒉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angal" panose="02040503050203030202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angal" panose="02040503050203030202" pitchFamily="18" charset="0"/>
                                </a:rPr>
                                <m:t>𝟑𝟔𝟎</m:t>
                              </m:r>
                            </m:e>
                            <m:sup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Mangal" panose="02040503050203030202" pitchFamily="18" charset="0"/>
                                </a:rPr>
                                <m:t>°</m:t>
                              </m:r>
                            </m:sup>
                          </m:sSup>
                        </m:den>
                      </m:f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m:t> × </m:t>
                      </m:r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angal" panose="02040503050203030202" pitchFamily="18" charset="0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angal" panose="02040503050203030202" pitchFamily="18" charset="0"/>
                            </a:rPr>
                            <m:t>𝜽</m:t>
                          </m:r>
                        </m:e>
                        <m:sup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Mangal" panose="02040503050203030202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D0399D-FC5F-46AF-9AB9-3CCAA0E96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340" y="1708737"/>
                <a:ext cx="6847982" cy="3345916"/>
              </a:xfrm>
              <a:prstGeom prst="rect">
                <a:avLst/>
              </a:prstGeom>
              <a:blipFill>
                <a:blip r:embed="rId2"/>
                <a:stretch>
                  <a:fillRect l="-980" t="-729" r="-8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4AF38CA-F75F-40D6-AA6E-46F2CBF02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44" y="1708737"/>
            <a:ext cx="2970212" cy="306450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C7EBA2-9E15-49D0-A43A-715A572C8322}"/>
              </a:ext>
            </a:extLst>
          </p:cNvPr>
          <p:cNvSpPr txBox="1"/>
          <p:nvPr/>
        </p:nvSpPr>
        <p:spPr>
          <a:xfrm>
            <a:off x="1183444" y="4773242"/>
            <a:ext cx="29702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Image Courtesy: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Faulhaber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32F77-92C3-432F-9D40-AB71D1CE25B8}"/>
              </a:ext>
            </a:extLst>
          </p:cNvPr>
          <p:cNvSpPr txBox="1"/>
          <p:nvPr/>
        </p:nvSpPr>
        <p:spPr>
          <a:xfrm>
            <a:off x="1183444" y="5457896"/>
            <a:ext cx="10610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Reference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[1]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_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https://www.faulhaber.com/fileadmin/user_upload_global/support/MC_Support/Motors/AppNotes/Faulhaber_AN001_EN.pdf 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~ Interesting and well written article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1E9E59-DC3B-47F7-BF55-D3EFDE54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92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FD21-4AD5-43D2-B960-5D48ACC66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299" y="512462"/>
            <a:ext cx="8911687" cy="1280890"/>
          </a:xfrm>
        </p:spPr>
        <p:txBody>
          <a:bodyPr/>
          <a:lstStyle/>
          <a:p>
            <a:r>
              <a:rPr lang="en-IN" dirty="0"/>
              <a:t>From Other Source (1/5)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B74F6-0779-4FA7-B35C-3B83B27D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35BFEEC-8134-4303-A251-9331F0B82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977" y="1754936"/>
            <a:ext cx="7517296" cy="322546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BEAE5E-D538-422F-A4DC-D83B9C7D0916}"/>
              </a:ext>
            </a:extLst>
          </p:cNvPr>
          <p:cNvSpPr txBox="1"/>
          <p:nvPr/>
        </p:nvSpPr>
        <p:spPr>
          <a:xfrm>
            <a:off x="1824299" y="506464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Image Courtesy: Mrs.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Suganthi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Brindha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 G., In turn Google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CDBC80-3141-4A03-B434-A50A0A90200A}"/>
              </a:ext>
            </a:extLst>
          </p:cNvPr>
          <p:cNvSpPr/>
          <p:nvPr/>
        </p:nvSpPr>
        <p:spPr>
          <a:xfrm>
            <a:off x="9548328" y="2507974"/>
            <a:ext cx="1603513" cy="18420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002060"/>
                </a:solidFill>
              </a:rPr>
              <a:t>Rotors invariably made up of permanent magnet</a:t>
            </a:r>
          </a:p>
        </p:txBody>
      </p:sp>
    </p:spTree>
    <p:extLst>
      <p:ext uri="{BB962C8B-B14F-4D97-AF65-F5344CB8AC3E}">
        <p14:creationId xmlns:p14="http://schemas.microsoft.com/office/powerpoint/2010/main" val="881526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42DF-88F9-49FC-9352-C73B7FE0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536" y="518430"/>
            <a:ext cx="8911687" cy="1280890"/>
          </a:xfrm>
        </p:spPr>
        <p:txBody>
          <a:bodyPr/>
          <a:lstStyle/>
          <a:p>
            <a:r>
              <a:rPr lang="en-IN" dirty="0"/>
              <a:t>From Other Source (2/5)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03237-1480-49F9-B59D-89238550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50">
            <a:extLst>
              <a:ext uri="{FF2B5EF4-FFF2-40B4-BE49-F238E27FC236}">
                <a16:creationId xmlns:a16="http://schemas.microsoft.com/office/drawing/2014/main" id="{EC2DAE92-9E32-428B-B8AD-6248D17FB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78"/>
          <a:stretch/>
        </p:blipFill>
        <p:spPr bwMode="auto">
          <a:xfrm>
            <a:off x="1522590" y="1444488"/>
            <a:ext cx="7970468" cy="3863384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51709A-7607-4C7A-8B60-3D612788FB60}"/>
              </a:ext>
            </a:extLst>
          </p:cNvPr>
          <p:cNvSpPr/>
          <p:nvPr/>
        </p:nvSpPr>
        <p:spPr>
          <a:xfrm>
            <a:off x="9649707" y="2592704"/>
            <a:ext cx="1603513" cy="19038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rgbClr val="002060"/>
                </a:solidFill>
              </a:rPr>
              <a:t>Single Coil Excitation.</a:t>
            </a:r>
          </a:p>
          <a:p>
            <a:endParaRPr lang="en-IN" sz="2000" dirty="0">
              <a:solidFill>
                <a:srgbClr val="002060"/>
              </a:solidFill>
            </a:endParaRPr>
          </a:p>
          <a:p>
            <a:r>
              <a:rPr lang="en-IN" dirty="0">
                <a:solidFill>
                  <a:srgbClr val="002060"/>
                </a:solidFill>
              </a:rPr>
              <a:t>Excited coil is shown in red colour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0C4AC-2FC0-4F23-9E33-F3F1F820E9A7}"/>
              </a:ext>
            </a:extLst>
          </p:cNvPr>
          <p:cNvSpPr txBox="1"/>
          <p:nvPr/>
        </p:nvSpPr>
        <p:spPr>
          <a:xfrm>
            <a:off x="1522590" y="534100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Image Courtesy: Mrs.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Suganthi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Brindha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 G.,  In turn Google</a:t>
            </a:r>
          </a:p>
        </p:txBody>
      </p:sp>
    </p:spTree>
    <p:extLst>
      <p:ext uri="{BB962C8B-B14F-4D97-AF65-F5344CB8AC3E}">
        <p14:creationId xmlns:p14="http://schemas.microsoft.com/office/powerpoint/2010/main" val="2776205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BAA70-64F5-4935-9EC2-BC3256C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A9D26-FBFF-4BC9-826E-0A362F7D2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49"/>
          <a:stretch/>
        </p:blipFill>
        <p:spPr bwMode="auto">
          <a:xfrm>
            <a:off x="1798123" y="1483549"/>
            <a:ext cx="7928907" cy="3890901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4FB1E4-1ECB-4003-957B-7BA20E7EBD27}"/>
              </a:ext>
            </a:extLst>
          </p:cNvPr>
          <p:cNvSpPr txBox="1">
            <a:spLocks/>
          </p:cNvSpPr>
          <p:nvPr/>
        </p:nvSpPr>
        <p:spPr>
          <a:xfrm>
            <a:off x="1740536" y="51843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From Other Source (3/5)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634075-BFDE-4163-A854-4D2B339C4C12}"/>
              </a:ext>
            </a:extLst>
          </p:cNvPr>
          <p:cNvSpPr/>
          <p:nvPr/>
        </p:nvSpPr>
        <p:spPr>
          <a:xfrm>
            <a:off x="9808597" y="2278596"/>
            <a:ext cx="1791169" cy="27254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rgbClr val="002060"/>
                </a:solidFill>
              </a:rPr>
              <a:t>TWO Coil Excitation.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Each successive pair of adjacent coils is energized in turn. 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CCEC4-E99C-43D8-9AFD-C26614AA4F9D}"/>
              </a:ext>
            </a:extLst>
          </p:cNvPr>
          <p:cNvSpPr txBox="1"/>
          <p:nvPr/>
        </p:nvSpPr>
        <p:spPr>
          <a:xfrm>
            <a:off x="1740536" y="548331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Image Courtesy: Mrs.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Suganthi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Brindha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 G.,  In turn Google</a:t>
            </a:r>
          </a:p>
        </p:txBody>
      </p:sp>
    </p:spTree>
    <p:extLst>
      <p:ext uri="{BB962C8B-B14F-4D97-AF65-F5344CB8AC3E}">
        <p14:creationId xmlns:p14="http://schemas.microsoft.com/office/powerpoint/2010/main" val="367643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AF49E-860E-4258-9A2E-A7AF2323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9FF9862E-EE5E-4FE1-875C-AA86950F7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10"/>
          <a:stretch/>
        </p:blipFill>
        <p:spPr bwMode="auto">
          <a:xfrm>
            <a:off x="1376236" y="1444487"/>
            <a:ext cx="7984300" cy="388804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7BBC44-C0A4-45D8-937D-DA7F5278B7C7}"/>
              </a:ext>
            </a:extLst>
          </p:cNvPr>
          <p:cNvSpPr txBox="1">
            <a:spLocks/>
          </p:cNvSpPr>
          <p:nvPr/>
        </p:nvSpPr>
        <p:spPr>
          <a:xfrm>
            <a:off x="1740536" y="51843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From Other Source (4/5)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83922A-35D1-407B-A0DB-CC56AD1CDCDA}"/>
              </a:ext>
            </a:extLst>
          </p:cNvPr>
          <p:cNvSpPr/>
          <p:nvPr/>
        </p:nvSpPr>
        <p:spPr>
          <a:xfrm>
            <a:off x="9555879" y="2030217"/>
            <a:ext cx="1791169" cy="30714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rgbClr val="002060"/>
                </a:solidFill>
              </a:rPr>
              <a:t>HALF Step Sequence.</a:t>
            </a:r>
          </a:p>
          <a:p>
            <a:endParaRPr lang="en-IN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2 sequences interleaved.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normal (4 step) + wave drive (4 step) Total 8 steps.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BC3253-D935-4D01-9E82-A3C373BF3C06}"/>
              </a:ext>
            </a:extLst>
          </p:cNvPr>
          <p:cNvSpPr txBox="1"/>
          <p:nvPr/>
        </p:nvSpPr>
        <p:spPr>
          <a:xfrm>
            <a:off x="1311579" y="541351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Image Courtesy: Mrs.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Suganthi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Brindha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 G.,  In turn Google</a:t>
            </a:r>
          </a:p>
        </p:txBody>
      </p:sp>
    </p:spTree>
    <p:extLst>
      <p:ext uri="{BB962C8B-B14F-4D97-AF65-F5344CB8AC3E}">
        <p14:creationId xmlns:p14="http://schemas.microsoft.com/office/powerpoint/2010/main" val="4035651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D79AE-3376-4226-94CC-41BEE0BB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2" descr="single">
            <a:extLst>
              <a:ext uri="{FF2B5EF4-FFF2-40B4-BE49-F238E27FC236}">
                <a16:creationId xmlns:a16="http://schemas.microsoft.com/office/drawing/2014/main" id="{DB51751F-38F2-460D-AA31-18A25F9F23D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388" y="2557798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3AD6D482-C806-49A0-BB25-1308774E2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1217" y="5164126"/>
            <a:ext cx="24571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en-US" sz="1800" b="0" dirty="0">
                <a:latin typeface="+mn-lt"/>
                <a:cs typeface="+mn-cs"/>
              </a:rPr>
              <a:t>Two-Coil Excitation </a:t>
            </a:r>
            <a:r>
              <a:rPr lang="en-US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altLang="en-US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 descr="dual">
            <a:extLst>
              <a:ext uri="{FF2B5EF4-FFF2-40B4-BE49-F238E27FC236}">
                <a16:creationId xmlns:a16="http://schemas.microsoft.com/office/drawing/2014/main" id="{72E45F0D-4502-4CB8-90E0-0D4371EB3F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70" y="2505075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387C2BB8-0126-40C8-A227-61362BE0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698" y="5164126"/>
            <a:ext cx="27282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Single-Coil Excitation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CB195F3-45CF-43FC-82EE-4AD945408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9764" y="1641592"/>
            <a:ext cx="2850460" cy="42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en-US" sz="1800" b="0" dirty="0">
                <a:latin typeface="+mn-lt"/>
                <a:cs typeface="+mn-cs"/>
              </a:rPr>
              <a:t>Interleaved Single- and </a:t>
            </a:r>
          </a:p>
          <a:p>
            <a:pPr eaLnBrk="1" hangingPunct="1">
              <a:defRPr/>
            </a:pPr>
            <a:r>
              <a:rPr lang="en-US" altLang="en-US" sz="1800" b="0" dirty="0">
                <a:latin typeface="+mn-lt"/>
                <a:cs typeface="+mn-cs"/>
              </a:rPr>
              <a:t>Two-Coil Excitation</a:t>
            </a:r>
          </a:p>
          <a:p>
            <a:r>
              <a:rPr lang="en-US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en-US" sz="116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                                                         </a:t>
            </a:r>
            <a:r>
              <a:rPr lang="en-US" alt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endParaRPr lang="en-US" altLang="en-US" sz="1800" b="0" dirty="0">
              <a:latin typeface="+mn-lt"/>
              <a:cs typeface="+mn-cs"/>
            </a:endParaRPr>
          </a:p>
          <a:p>
            <a:pPr eaLnBrk="1" hangingPunct="1">
              <a:defRPr/>
            </a:pPr>
            <a:r>
              <a:rPr lang="en-US" altLang="en-US" sz="1800" b="0" dirty="0">
                <a:latin typeface="+mn-lt"/>
                <a:cs typeface="+mn-cs"/>
              </a:rPr>
              <a:t>        </a:t>
            </a:r>
          </a:p>
          <a:p>
            <a:pPr eaLnBrk="1" hangingPunct="1">
              <a:defRPr/>
            </a:pPr>
            <a:endParaRPr lang="en-US" altLang="en-US" sz="1800" b="0" dirty="0">
              <a:latin typeface="+mn-lt"/>
              <a:cs typeface="+mn-cs"/>
            </a:endParaRPr>
          </a:p>
          <a:p>
            <a:pPr eaLnBrk="1" hangingPunct="1">
              <a:defRPr/>
            </a:pPr>
            <a:r>
              <a:rPr lang="en-US" altLang="en-US" sz="1800" b="0" dirty="0">
                <a:latin typeface="+mn-lt"/>
                <a:cs typeface="+mn-cs"/>
              </a:rPr>
              <a:t>        Half-Stepping</a:t>
            </a:r>
          </a:p>
          <a:p>
            <a:endParaRPr lang="en-US" altLang="en-US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7" descr="both">
            <a:extLst>
              <a:ext uri="{FF2B5EF4-FFF2-40B4-BE49-F238E27FC236}">
                <a16:creationId xmlns:a16="http://schemas.microsoft.com/office/drawing/2014/main" id="{1BC71DF9-E404-46EE-96ED-DE4CB07CDB8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482" y="2557798"/>
            <a:ext cx="1847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AC42D8B-2CCD-4BC7-9042-8492CDEA2845}"/>
              </a:ext>
            </a:extLst>
          </p:cNvPr>
          <p:cNvSpPr txBox="1">
            <a:spLocks/>
          </p:cNvSpPr>
          <p:nvPr/>
        </p:nvSpPr>
        <p:spPr>
          <a:xfrm>
            <a:off x="1740536" y="51843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From Other Source (5/5)</a:t>
            </a:r>
          </a:p>
        </p:txBody>
      </p:sp>
    </p:spTree>
    <p:extLst>
      <p:ext uri="{BB962C8B-B14F-4D97-AF65-F5344CB8AC3E}">
        <p14:creationId xmlns:p14="http://schemas.microsoft.com/office/powerpoint/2010/main" val="3192503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7EB6-9B62-458D-B831-0D3808CBF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22" y="2240874"/>
            <a:ext cx="8911687" cy="20528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Bookman Old Style" panose="02050604050505020204" pitchFamily="18" charset="0"/>
              </a:rPr>
              <a:t>S </a:t>
            </a:r>
            <a:r>
              <a:rPr lang="en-US" sz="4400" dirty="0"/>
              <a:t>–</a:t>
            </a:r>
            <a:r>
              <a:rPr lang="en-US" sz="4400" b="1" dirty="0">
                <a:latin typeface="Bookman Old Style" panose="02050604050505020204" pitchFamily="18" charset="0"/>
              </a:rPr>
              <a:t> 7</a:t>
            </a:r>
            <a:br>
              <a:rPr lang="en-US" sz="3200" dirty="0"/>
            </a:br>
            <a:r>
              <a:rPr lang="en-US" sz="3200" dirty="0"/>
              <a:t>Programmable Interval Timer 8254 &amp; Interfacing 8254 with 8086 and programming</a:t>
            </a:r>
            <a:endParaRPr lang="en-IN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42FF81-AA5B-4435-B08F-91D2C5A6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95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BE945CF-1015-405B-B3CF-8D582ED130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Features of 8254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B55F4ADE-D96C-4076-A966-65CD71B85F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Three Independent 16-Bit Counters,</a:t>
            </a:r>
          </a:p>
          <a:p>
            <a:r>
              <a:rPr lang="en-US" altLang="en-US" sz="2400" dirty="0"/>
              <a:t>Clock input up to 10 MHz,</a:t>
            </a:r>
          </a:p>
          <a:p>
            <a:r>
              <a:rPr lang="en-US" altLang="en-US" sz="2400" dirty="0"/>
              <a:t>Status Read-Back Command,</a:t>
            </a:r>
          </a:p>
          <a:p>
            <a:r>
              <a:rPr lang="en-US" altLang="en-US" sz="2400" dirty="0"/>
              <a:t>Six Programmable Counter Modes,</a:t>
            </a:r>
          </a:p>
          <a:p>
            <a:r>
              <a:rPr lang="en-US" altLang="en-US" sz="2400" dirty="0"/>
              <a:t>Binary or BCD Counting,</a:t>
            </a:r>
          </a:p>
          <a:p>
            <a:r>
              <a:rPr lang="en-US" altLang="en-US" sz="2400" dirty="0"/>
              <a:t>Single +5V Supply,</a:t>
            </a:r>
          </a:p>
          <a:p>
            <a:r>
              <a:rPr lang="en-US" altLang="en-US" sz="2400" dirty="0"/>
              <a:t>Superset of PIT-8253.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C7D139-4409-49D4-949D-10D94D05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4F8E05FF-34C2-445C-A7B3-DE61FDD2C1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Pin Diagram</a:t>
            </a:r>
            <a:endParaRPr lang="en-IN" altLang="en-US" dirty="0"/>
          </a:p>
        </p:txBody>
      </p:sp>
      <p:pic>
        <p:nvPicPr>
          <p:cNvPr id="98308" name="Picture 4">
            <a:extLst>
              <a:ext uri="{FF2B5EF4-FFF2-40B4-BE49-F238E27FC236}">
                <a16:creationId xmlns:a16="http://schemas.microsoft.com/office/drawing/2014/main" id="{EC42429B-A702-43E5-8292-2CFE3560224F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4801" y="1709738"/>
            <a:ext cx="4214813" cy="4767262"/>
          </a:xfrm>
          <a:noFill/>
          <a:ln w="3175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B1D63A-CFB4-4E00-A455-51664560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8" name="Picture 4">
            <a:extLst>
              <a:ext uri="{FF2B5EF4-FFF2-40B4-BE49-F238E27FC236}">
                <a16:creationId xmlns:a16="http://schemas.microsoft.com/office/drawing/2014/main" id="{ABF07B5F-A5CC-4DBC-9656-39C72974A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145" y="492125"/>
            <a:ext cx="8382000" cy="636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189" name="Rectangle 5">
            <a:extLst>
              <a:ext uri="{FF2B5EF4-FFF2-40B4-BE49-F238E27FC236}">
                <a16:creationId xmlns:a16="http://schemas.microsoft.com/office/drawing/2014/main" id="{D215145C-C32B-42EC-B080-5558018814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835" y="1545101"/>
            <a:ext cx="2662310" cy="1535724"/>
          </a:xfrm>
        </p:spPr>
        <p:txBody>
          <a:bodyPr>
            <a:noAutofit/>
          </a:bodyPr>
          <a:lstStyle/>
          <a:p>
            <a:r>
              <a:rPr lang="en-US" altLang="en-US" dirty="0"/>
              <a:t>Pin Description</a:t>
            </a:r>
            <a:endParaRPr lang="en-I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DCBAD4-8D31-4FDB-98F8-8BD5E46B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7EB6-9B62-458D-B831-0D3808CBF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22" y="2240874"/>
            <a:ext cx="8911687" cy="205283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Bookman Old Style" panose="02050604050505020204" pitchFamily="18" charset="0"/>
              </a:rPr>
              <a:t>S </a:t>
            </a:r>
            <a:r>
              <a:rPr lang="en-US" sz="4000" dirty="0"/>
              <a:t>–</a:t>
            </a:r>
            <a:r>
              <a:rPr lang="en-US" sz="4000" b="1" dirty="0">
                <a:latin typeface="Bookman Old Style" panose="02050604050505020204" pitchFamily="18" charset="0"/>
              </a:rPr>
              <a:t> 6</a:t>
            </a:r>
            <a:br>
              <a:rPr lang="en-US" sz="3200" dirty="0"/>
            </a:br>
            <a:r>
              <a:rPr lang="en-US" sz="3200" dirty="0"/>
              <a:t>Stepper Motor interfacing</a:t>
            </a:r>
            <a:endParaRPr lang="en-IN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5B3FA8-E6B1-4979-940E-EDEC00821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490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CF694015-E2CE-427F-99D8-485F5717F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Block Diagram of 8254</a:t>
            </a:r>
            <a:endParaRPr lang="en-IN" altLang="en-US" dirty="0"/>
          </a:p>
        </p:txBody>
      </p:sp>
      <p:pic>
        <p:nvPicPr>
          <p:cNvPr id="69636" name="Picture 4">
            <a:extLst>
              <a:ext uri="{FF2B5EF4-FFF2-40B4-BE49-F238E27FC236}">
                <a16:creationId xmlns:a16="http://schemas.microsoft.com/office/drawing/2014/main" id="{7C17C477-192D-493C-A3CC-A510D104B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600200"/>
            <a:ext cx="7358062" cy="47625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0F6BB6-F8F6-4642-A3D2-AA373576D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>
            <a:extLst>
              <a:ext uri="{FF2B5EF4-FFF2-40B4-BE49-F238E27FC236}">
                <a16:creationId xmlns:a16="http://schemas.microsoft.com/office/drawing/2014/main" id="{DDCBFAB3-FE4E-4191-A965-5333329FD4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92925" y="1555652"/>
            <a:ext cx="7772400" cy="4800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Count Register (CR) to store count (CRL &amp; CRM),</a:t>
            </a:r>
          </a:p>
          <a:p>
            <a:pPr>
              <a:lnSpc>
                <a:spcPct val="90000"/>
              </a:lnSpc>
            </a:pP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Counting elements (CE) are used for counting,</a:t>
            </a:r>
          </a:p>
          <a:p>
            <a:pPr>
              <a:lnSpc>
                <a:spcPct val="90000"/>
              </a:lnSpc>
            </a:pP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Output Latch (OLL &amp; OLM) to latch the count in CE,</a:t>
            </a:r>
          </a:p>
          <a:p>
            <a:pPr>
              <a:lnSpc>
                <a:spcPct val="90000"/>
              </a:lnSpc>
            </a:pP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Control Word Register is not part of the Counter itself, but its contents determine how the Counter operates.</a:t>
            </a:r>
          </a:p>
          <a:p>
            <a:pPr>
              <a:lnSpc>
                <a:spcPct val="90000"/>
              </a:lnSpc>
            </a:pP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status register, when latched, contains the current contents of the Control Word Register and status of the output and null count flag.</a:t>
            </a:r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C4A58B34-C463-4D54-B180-B4466D29DC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Internal Blocks of Counter</a:t>
            </a:r>
            <a:endParaRPr lang="en-IN" alt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76766A-5D63-4498-A9EE-D5EF1379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2" name="Rectangle 36">
            <a:extLst>
              <a:ext uri="{FF2B5EF4-FFF2-40B4-BE49-F238E27FC236}">
                <a16:creationId xmlns:a16="http://schemas.microsoft.com/office/drawing/2014/main" id="{CC8B4F09-443F-4616-8F55-41634A24F5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0656" y="624110"/>
            <a:ext cx="8911687" cy="1280890"/>
          </a:xfrm>
        </p:spPr>
        <p:txBody>
          <a:bodyPr/>
          <a:lstStyle/>
          <a:p>
            <a:r>
              <a:rPr lang="en-US" altLang="en-US" dirty="0"/>
              <a:t>Control Word format</a:t>
            </a:r>
            <a:endParaRPr lang="en-IN" altLang="en-US" dirty="0"/>
          </a:p>
        </p:txBody>
      </p:sp>
      <p:pic>
        <p:nvPicPr>
          <p:cNvPr id="29735" name="Picture 39">
            <a:extLst>
              <a:ext uri="{FF2B5EF4-FFF2-40B4-BE49-F238E27FC236}">
                <a16:creationId xmlns:a16="http://schemas.microsoft.com/office/drawing/2014/main" id="{0B1E1A4A-493E-4C0F-B399-C762675433C4}"/>
              </a:ext>
            </a:extLst>
          </p:cNvPr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9400" y="1981200"/>
            <a:ext cx="6934200" cy="2590800"/>
          </a:xfr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36" name="Rectangle 40">
            <a:extLst>
              <a:ext uri="{FF2B5EF4-FFF2-40B4-BE49-F238E27FC236}">
                <a16:creationId xmlns:a16="http://schemas.microsoft.com/office/drawing/2014/main" id="{109E26FD-942A-4270-9434-9FD5662D056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819400" y="4572000"/>
            <a:ext cx="7315200" cy="1981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</a:rPr>
              <a:t>8254 Programming</a:t>
            </a:r>
            <a:endParaRPr lang="en-US" altLang="en-US" sz="2000" b="1" dirty="0"/>
          </a:p>
          <a:p>
            <a:pPr>
              <a:lnSpc>
                <a:spcPct val="9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counter is individually programmed by writing a control word, followed by the initial count. </a:t>
            </a:r>
            <a:endParaRPr lang="en-US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control word allows the programmer to select the counter, mode of operation, binary or BCD count and type of operation (read/write).</a:t>
            </a:r>
            <a:endParaRPr lang="en-IN" alt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733" name="Picture 37">
            <a:extLst>
              <a:ext uri="{FF2B5EF4-FFF2-40B4-BE49-F238E27FC236}">
                <a16:creationId xmlns:a16="http://schemas.microsoft.com/office/drawing/2014/main" id="{04B884D0-B661-4CB2-96CB-B25EB6B0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1321564"/>
            <a:ext cx="4481732" cy="58343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7D5B8A-0411-4F0E-A508-B40992DC0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>
            <a:extLst>
              <a:ext uri="{FF2B5EF4-FFF2-40B4-BE49-F238E27FC236}">
                <a16:creationId xmlns:a16="http://schemas.microsoft.com/office/drawing/2014/main" id="{B50C3066-C8C6-40B0-A231-EBA364778C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67000" y="1752600"/>
            <a:ext cx="7543800" cy="3962400"/>
          </a:xfrm>
        </p:spPr>
        <p:txBody>
          <a:bodyPr>
            <a:normAutofit/>
          </a:bodyPr>
          <a:lstStyle/>
          <a:p>
            <a:pPr marL="609600" indent="-609600">
              <a:buNone/>
            </a:pP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Valid sequence for read and write of the same</a:t>
            </a:r>
          </a:p>
          <a:p>
            <a:pPr marL="609600" indent="-609600">
              <a:buNone/>
            </a:pP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counter set for two byte count:</a:t>
            </a:r>
          </a:p>
          <a:p>
            <a:pPr marL="609600" indent="-609600">
              <a:buNone/>
            </a:pPr>
            <a:endParaRPr lang="en-US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9600" indent="-609600">
              <a:buClr>
                <a:schemeClr val="tx1"/>
              </a:buClr>
              <a:buFont typeface="Wingdings" panose="05000000000000000000" pitchFamily="2" charset="2"/>
              <a:buAutoNum type="arabicPeriod"/>
            </a:pP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Read least significant byte,</a:t>
            </a:r>
          </a:p>
          <a:p>
            <a:pPr marL="609600" indent="-609600">
              <a:buClr>
                <a:schemeClr val="tx1"/>
              </a:buClr>
              <a:buFont typeface="Wingdings" panose="05000000000000000000" pitchFamily="2" charset="2"/>
              <a:buAutoNum type="arabicPeriod"/>
            </a:pP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Write new least significant byte,</a:t>
            </a:r>
          </a:p>
          <a:p>
            <a:pPr marL="609600" indent="-609600">
              <a:buClr>
                <a:schemeClr val="tx1"/>
              </a:buClr>
              <a:buFont typeface="Wingdings" panose="05000000000000000000" pitchFamily="2" charset="2"/>
              <a:buAutoNum type="arabicPeriod"/>
            </a:pP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Read most significant byte,</a:t>
            </a:r>
          </a:p>
          <a:p>
            <a:pPr marL="609600" indent="-609600">
              <a:buClr>
                <a:schemeClr val="tx1"/>
              </a:buClr>
              <a:buFont typeface="Wingdings" panose="05000000000000000000" pitchFamily="2" charset="2"/>
              <a:buAutoNum type="arabicPeriod"/>
            </a:pP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Write new most significant byte.</a:t>
            </a:r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91EC00FF-E89A-4A27-8709-D34F51034D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86597" y="624110"/>
            <a:ext cx="9718015" cy="782659"/>
          </a:xfrm>
        </p:spPr>
        <p:txBody>
          <a:bodyPr/>
          <a:lstStyle/>
          <a:p>
            <a:r>
              <a:rPr lang="en-US" altLang="en-US" dirty="0"/>
              <a:t>Interleaved Read and Write Operations</a:t>
            </a:r>
            <a:endParaRPr lang="en-I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4BBF22-92ED-4D8A-A283-CFBDE3A6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4959473-6D52-4B41-BCF7-BE2E2A88AF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01351" y="626012"/>
            <a:ext cx="7467600" cy="762000"/>
          </a:xfrm>
          <a:noFill/>
        </p:spPr>
        <p:txBody>
          <a:bodyPr anchor="t"/>
          <a:lstStyle/>
          <a:p>
            <a:r>
              <a:rPr lang="en-US" altLang="en-US" dirty="0"/>
              <a:t>6 Modes of 8254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B23C6791-69A4-49A2-AAC6-678A80B210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01351" y="2016614"/>
            <a:ext cx="8384345" cy="3877749"/>
          </a:xfrm>
        </p:spPr>
        <p:txBody>
          <a:bodyPr>
            <a:normAutofit/>
          </a:bodyPr>
          <a:lstStyle/>
          <a:p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Mode 0: Interrupt On Terminal Count</a:t>
            </a:r>
          </a:p>
          <a:p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Mode 1: Hardware </a:t>
            </a:r>
            <a:r>
              <a:rPr lang="en-US" alt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Retriggerable</a:t>
            </a: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One-shot </a:t>
            </a:r>
          </a:p>
          <a:p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Mode 2: Rate Generator</a:t>
            </a:r>
          </a:p>
          <a:p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Mode 3: Square Wave Mode</a:t>
            </a:r>
          </a:p>
          <a:p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Mode 4: Software Triggered Strobe</a:t>
            </a:r>
          </a:p>
          <a:p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Mode 5: Hardware Triggered Strobe (</a:t>
            </a:r>
            <a:r>
              <a:rPr lang="en-US" alt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Retriggerable</a:t>
            </a: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US" alt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360526-D0EA-443E-8030-E347F6886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4409C9D8-873F-4660-9199-18152114FA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85071" y="576190"/>
            <a:ext cx="9284677" cy="685800"/>
          </a:xfrm>
          <a:noFill/>
        </p:spPr>
        <p:txBody>
          <a:bodyPr anchor="t">
            <a:noAutofit/>
          </a:bodyPr>
          <a:lstStyle/>
          <a:p>
            <a:pPr algn="l"/>
            <a:r>
              <a:rPr lang="en-US" altLang="en-US" dirty="0"/>
              <a:t>MODE 0 – Interrupt on Terminal Count</a:t>
            </a:r>
          </a:p>
        </p:txBody>
      </p:sp>
      <p:pic>
        <p:nvPicPr>
          <p:cNvPr id="47115" name="Picture 11">
            <a:extLst>
              <a:ext uri="{FF2B5EF4-FFF2-40B4-BE49-F238E27FC236}">
                <a16:creationId xmlns:a16="http://schemas.microsoft.com/office/drawing/2014/main" id="{E3A75445-B37E-432A-9194-383472F93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17612"/>
            <a:ext cx="7103012" cy="41890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6" name="Text Box 12">
            <a:extLst>
              <a:ext uri="{FF2B5EF4-FFF2-40B4-BE49-F238E27FC236}">
                <a16:creationId xmlns:a16="http://schemas.microsoft.com/office/drawing/2014/main" id="{5954946C-4872-4D37-A603-0B8866ADF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06674"/>
            <a:ext cx="480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N : Undefined Count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764904-DEFD-41B0-B732-1DD332CF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60" name="Picture 8">
            <a:extLst>
              <a:ext uri="{FF2B5EF4-FFF2-40B4-BE49-F238E27FC236}">
                <a16:creationId xmlns:a16="http://schemas.microsoft.com/office/drawing/2014/main" id="{7B4080A9-E43B-4357-A203-96990C4A1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992" y="3429000"/>
            <a:ext cx="8277607" cy="32292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61" name="Picture 9">
            <a:extLst>
              <a:ext uri="{FF2B5EF4-FFF2-40B4-BE49-F238E27FC236}">
                <a16:creationId xmlns:a16="http://schemas.microsoft.com/office/drawing/2014/main" id="{78EF88C5-0E17-472E-824B-FC6E5644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993" y="599049"/>
            <a:ext cx="8277607" cy="28299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F9225AD-E228-4D31-BEBB-06BC74AD54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1520" y="1345515"/>
            <a:ext cx="2166425" cy="1337018"/>
          </a:xfrm>
          <a:noFill/>
        </p:spPr>
        <p:txBody>
          <a:bodyPr anchor="t">
            <a:noAutofit/>
          </a:bodyPr>
          <a:lstStyle/>
          <a:p>
            <a:pPr algn="l"/>
            <a:r>
              <a:rPr lang="en-US" altLang="en-US" dirty="0"/>
              <a:t>MODE 0</a:t>
            </a:r>
            <a:br>
              <a:rPr lang="en-US" altLang="en-US" dirty="0"/>
            </a:br>
            <a:r>
              <a:rPr lang="en-US" altLang="en-US" sz="2400" dirty="0" err="1"/>
              <a:t>contd</a:t>
            </a:r>
            <a:r>
              <a:rPr lang="en-US" altLang="en-US" sz="2400" dirty="0"/>
              <a:t>…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E1CD69-E360-4978-80F9-DBD3F948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0C57DC5-CCAB-48E2-A8D9-945624C660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97501" y="566425"/>
            <a:ext cx="9754771" cy="914400"/>
          </a:xfrm>
          <a:noFill/>
          <a:ln/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en-US" dirty="0"/>
              <a:t>MODE 1: Hardware </a:t>
            </a:r>
            <a:r>
              <a:rPr lang="en-US" altLang="en-US" dirty="0" err="1"/>
              <a:t>Retriggerable</a:t>
            </a:r>
            <a:r>
              <a:rPr lang="en-US" altLang="en-US" dirty="0"/>
              <a:t> One Shot. </a:t>
            </a:r>
          </a:p>
        </p:txBody>
      </p:sp>
      <p:pic>
        <p:nvPicPr>
          <p:cNvPr id="52228" name="Picture 4">
            <a:extLst>
              <a:ext uri="{FF2B5EF4-FFF2-40B4-BE49-F238E27FC236}">
                <a16:creationId xmlns:a16="http://schemas.microsoft.com/office/drawing/2014/main" id="{A97B13EA-AB72-4D8F-B503-5A8AF7F4A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764" y="1652322"/>
            <a:ext cx="7982243" cy="46392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4D6B8C-93DF-40ED-8D98-2A9EA37D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>
            <a:extLst>
              <a:ext uri="{FF2B5EF4-FFF2-40B4-BE49-F238E27FC236}">
                <a16:creationId xmlns:a16="http://schemas.microsoft.com/office/drawing/2014/main" id="{D5A151DE-FB08-4509-9F67-C3BA89DC7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545" y="209999"/>
            <a:ext cx="8649286" cy="3057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3" name="Picture 5">
            <a:extLst>
              <a:ext uri="{FF2B5EF4-FFF2-40B4-BE49-F238E27FC236}">
                <a16:creationId xmlns:a16="http://schemas.microsoft.com/office/drawing/2014/main" id="{A89AE5CB-B0FC-40A7-A8C3-C5909B5F4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545" y="3267075"/>
            <a:ext cx="8649286" cy="32155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AB05D66-9DB5-47C1-B3F8-7D18590332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1520" y="1345515"/>
            <a:ext cx="2166425" cy="1337018"/>
          </a:xfrm>
          <a:noFill/>
        </p:spPr>
        <p:txBody>
          <a:bodyPr anchor="t">
            <a:noAutofit/>
          </a:bodyPr>
          <a:lstStyle/>
          <a:p>
            <a:pPr algn="l"/>
            <a:r>
              <a:rPr lang="en-US" altLang="en-US" dirty="0"/>
              <a:t>MODE 1</a:t>
            </a:r>
            <a:br>
              <a:rPr lang="en-US" altLang="en-US" dirty="0"/>
            </a:br>
            <a:r>
              <a:rPr lang="en-US" altLang="en-US" sz="2400" dirty="0" err="1"/>
              <a:t>contd</a:t>
            </a:r>
            <a:r>
              <a:rPr lang="en-US" altLang="en-US" sz="2400" dirty="0"/>
              <a:t>…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5DD959-A1C8-4D6E-8EBF-FE3039DA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4">
            <a:extLst>
              <a:ext uri="{FF2B5EF4-FFF2-40B4-BE49-F238E27FC236}">
                <a16:creationId xmlns:a16="http://schemas.microsoft.com/office/drawing/2014/main" id="{0D0E531F-69F2-475A-830A-B70E7371B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0" tIns="0" rIns="0" bIns="0" rtlCol="0" anchor="t">
            <a:normAutofit/>
          </a:bodyPr>
          <a:lstStyle/>
          <a:p>
            <a:r>
              <a:rPr lang="en-US" altLang="en-US" dirty="0"/>
              <a:t>MODE 2: Rate Generator</a:t>
            </a:r>
          </a:p>
        </p:txBody>
      </p:sp>
      <p:pic>
        <p:nvPicPr>
          <p:cNvPr id="54277" name="Picture 5">
            <a:extLst>
              <a:ext uri="{FF2B5EF4-FFF2-40B4-BE49-F238E27FC236}">
                <a16:creationId xmlns:a16="http://schemas.microsoft.com/office/drawing/2014/main" id="{11367681-A080-4DED-8D41-1C6C032DC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4" y="1557412"/>
            <a:ext cx="8026791" cy="46764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E63C0C-9790-4659-9F7A-42E7EC9A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903A6-8851-4073-BF51-CC62FF0E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Stepper Motor Interfacing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773EFB-6FE2-4873-88AD-88417CB84A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92264" y="1469851"/>
                <a:ext cx="8915400" cy="4030617"/>
              </a:xfrm>
            </p:spPr>
            <p:txBody>
              <a:bodyPr>
                <a:normAutofit/>
              </a:bodyPr>
              <a:lstStyle/>
              <a:p>
                <a:pPr indent="457200" algn="just">
                  <a:lnSpc>
                    <a:spcPct val="107000"/>
                  </a:lnSpc>
                  <a:spcBef>
                    <a:spcPts val="0"/>
                  </a:spcBef>
                </a:pPr>
                <a:r>
                  <a:rPr lang="en-IN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A stepper motor is a device to obtain an accurate position control of rotating shaft. Rotation of shaft takes place in terms of steps unlike AC or DC motors.</a:t>
                </a:r>
              </a:p>
              <a:p>
                <a:pPr indent="457200" algn="just">
                  <a:lnSpc>
                    <a:spcPct val="107000"/>
                  </a:lnSpc>
                  <a:spcBef>
                    <a:spcPts val="0"/>
                  </a:spcBef>
                </a:pPr>
                <a:r>
                  <a:rPr lang="en-IN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To rotate the shaft, sequences of pulses are applied to the windings of the stepper motor, in  a  sequence. </a:t>
                </a:r>
              </a:p>
              <a:p>
                <a:pPr indent="457200" algn="just">
                  <a:lnSpc>
                    <a:spcPct val="107000"/>
                  </a:lnSpc>
                  <a:spcBef>
                    <a:spcPts val="0"/>
                  </a:spcBef>
                </a:pPr>
                <a:r>
                  <a:rPr lang="en-IN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No of pulses required for one complete rotation of the shaft of the stepper motor is equivalent to number of teeth on its rotor.</a:t>
                </a:r>
              </a:p>
              <a:p>
                <a:pPr indent="457200" algn="just">
                  <a:lnSpc>
                    <a:spcPct val="107000"/>
                  </a:lnSpc>
                  <a:spcBef>
                    <a:spcPts val="0"/>
                  </a:spcBef>
                </a:pPr>
                <a:r>
                  <a:rPr lang="en-IN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When the rotor teeth and stator teeth lock with each other to fix a shaft in a position</a:t>
                </a:r>
              </a:p>
              <a:p>
                <a:pPr indent="457200" algn="just">
                  <a:lnSpc>
                    <a:spcPct val="107000"/>
                  </a:lnSpc>
                  <a:spcBef>
                    <a:spcPts val="0"/>
                  </a:spcBef>
                </a:pPr>
                <a:r>
                  <a:rPr lang="en-IN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When a pulse applied to the winding, the rotor rotates by one tooth or an angle </a:t>
                </a:r>
                <a14:m>
                  <m:oMath xmlns:m="http://schemas.openxmlformats.org/officeDocument/2006/math">
                    <m:r>
                      <a:rPr lang="en-IN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rPr>
                      <m:t>𝑥</m:t>
                    </m:r>
                  </m:oMath>
                </a14:m>
                <a:r>
                  <a:rPr lang="en-IN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.                                                                           </a:t>
                </a:r>
              </a:p>
              <a:p>
                <a:pPr indent="0" algn="just">
                  <a:lnSpc>
                    <a:spcPct val="107000"/>
                  </a:lnSpc>
                  <a:spcBef>
                    <a:spcPts val="0"/>
                  </a:spcBef>
                  <a:buNone/>
                </a:pPr>
                <a:r>
                  <a:rPr lang="en-IN" sz="2000" dirty="0">
                    <a:latin typeface="Calibri" panose="020F050202020403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                                                                                                                                    </a:t>
                </a:r>
                <a:r>
                  <a:rPr lang="en-IN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</a:t>
                </a:r>
                <a:r>
                  <a:rPr lang="en-IN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…. (1)</a:t>
                </a:r>
                <a:endParaRPr lang="en-IN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773EFB-6FE2-4873-88AD-88417CB84A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92264" y="1469851"/>
                <a:ext cx="8915400" cy="4030617"/>
              </a:xfrm>
              <a:blipFill>
                <a:blip r:embed="rId2"/>
                <a:stretch>
                  <a:fillRect t="-605" r="-6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B75466-B0C5-43A9-971A-3AAC3E8B6049}"/>
                  </a:ext>
                </a:extLst>
              </p:cNvPr>
              <p:cNvSpPr txBox="1"/>
              <p:nvPr/>
            </p:nvSpPr>
            <p:spPr>
              <a:xfrm>
                <a:off x="4601099" y="4567126"/>
                <a:ext cx="3400449" cy="771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I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I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𝟑𝟔𝟎</m:t>
                              </m:r>
                            </m:e>
                            <m:sup>
                              <m:r>
                                <a:rPr kumimoji="0" lang="en-IN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°</m:t>
                              </m:r>
                            </m:sup>
                          </m:sSup>
                        </m:num>
                        <m:den>
                          <m:r>
                            <a:rPr kumimoji="0" lang="en-I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𝒏𝒐</m:t>
                          </m:r>
                          <m:r>
                            <a:rPr kumimoji="0" lang="en-I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20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𝒐𝒇</m:t>
                          </m:r>
                          <m:r>
                            <a:rPr kumimoji="0" lang="en-IN" sz="20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𝒓𝒐𝒕𝒐𝒓</m:t>
                          </m:r>
                          <m:r>
                            <a:rPr kumimoji="0" lang="en-IN" sz="20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𝒕𝒆𝒆𝒕𝒉</m:t>
                          </m:r>
                        </m:den>
                      </m:f>
                    </m:oMath>
                  </m:oMathPara>
                </a14:m>
                <a:endPara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B75466-B0C5-43A9-971A-3AAC3E8B6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099" y="4567126"/>
                <a:ext cx="3400449" cy="7717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3615B-B8B6-4C87-A069-C9A7E3CA8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16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0" name="Picture 4">
            <a:extLst>
              <a:ext uri="{FF2B5EF4-FFF2-40B4-BE49-F238E27FC236}">
                <a16:creationId xmlns:a16="http://schemas.microsoft.com/office/drawing/2014/main" id="{667A578E-B9EE-41D1-B507-1CB4C9793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179" y="548493"/>
            <a:ext cx="8306682" cy="3121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1" name="Picture 5">
            <a:extLst>
              <a:ext uri="{FF2B5EF4-FFF2-40B4-BE49-F238E27FC236}">
                <a16:creationId xmlns:a16="http://schemas.microsoft.com/office/drawing/2014/main" id="{A18DA885-DB84-4D6D-A71D-8B6472D65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179" y="3669518"/>
            <a:ext cx="8306682" cy="29434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24BEE47-F1AE-435E-ADAF-347E987798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1520" y="1345515"/>
            <a:ext cx="2166425" cy="1337018"/>
          </a:xfrm>
          <a:noFill/>
        </p:spPr>
        <p:txBody>
          <a:bodyPr anchor="t">
            <a:noAutofit/>
          </a:bodyPr>
          <a:lstStyle/>
          <a:p>
            <a:pPr algn="l"/>
            <a:r>
              <a:rPr lang="en-US" altLang="en-US" dirty="0"/>
              <a:t>MODE 2</a:t>
            </a:r>
            <a:br>
              <a:rPr lang="en-US" altLang="en-US" dirty="0"/>
            </a:br>
            <a:r>
              <a:rPr lang="en-US" altLang="en-US" sz="2400" dirty="0" err="1"/>
              <a:t>contd</a:t>
            </a:r>
            <a:r>
              <a:rPr lang="en-US" altLang="en-US" sz="2400" dirty="0"/>
              <a:t>…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B495B9-9A07-44A7-895E-EF40EF538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5" name="Picture 5">
            <a:extLst>
              <a:ext uri="{FF2B5EF4-FFF2-40B4-BE49-F238E27FC236}">
                <a16:creationId xmlns:a16="http://schemas.microsoft.com/office/drawing/2014/main" id="{53DE89BD-3A7D-48EE-9D0F-694AE453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76400"/>
            <a:ext cx="8839200" cy="487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6" name="Rectangle 6">
            <a:extLst>
              <a:ext uri="{FF2B5EF4-FFF2-40B4-BE49-F238E27FC236}">
                <a16:creationId xmlns:a16="http://schemas.microsoft.com/office/drawing/2014/main" id="{39AC6D96-0971-4890-8B26-89CEB312C2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0800" y="381000"/>
            <a:ext cx="7620000" cy="685800"/>
          </a:xfrm>
        </p:spPr>
        <p:txBody>
          <a:bodyPr>
            <a:normAutofit/>
          </a:bodyPr>
          <a:lstStyle/>
          <a:p>
            <a:r>
              <a:rPr lang="en-US" altLang="en-US" dirty="0"/>
              <a:t>MODE 3: Square Wave Mode</a:t>
            </a:r>
            <a:endParaRPr lang="en-I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19A0A0-1C64-4691-BD09-9FD18B2C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>
            <a:extLst>
              <a:ext uri="{FF2B5EF4-FFF2-40B4-BE49-F238E27FC236}">
                <a16:creationId xmlns:a16="http://schemas.microsoft.com/office/drawing/2014/main" id="{85594FBE-0205-479C-A33D-A60DD66C0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190" y="714377"/>
            <a:ext cx="7900182" cy="2943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9" name="Picture 5">
            <a:extLst>
              <a:ext uri="{FF2B5EF4-FFF2-40B4-BE49-F238E27FC236}">
                <a16:creationId xmlns:a16="http://schemas.microsoft.com/office/drawing/2014/main" id="{FF5AE5C7-CD8F-4474-9788-3F3A5E71F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190" y="3657600"/>
            <a:ext cx="7900182" cy="29105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4FA87B5-0D6E-4ECC-9D31-953199662E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1520" y="1345515"/>
            <a:ext cx="2166425" cy="1337018"/>
          </a:xfrm>
          <a:noFill/>
        </p:spPr>
        <p:txBody>
          <a:bodyPr anchor="t">
            <a:noAutofit/>
          </a:bodyPr>
          <a:lstStyle/>
          <a:p>
            <a:pPr algn="l"/>
            <a:r>
              <a:rPr lang="en-US" altLang="en-US" dirty="0"/>
              <a:t>MODE 3</a:t>
            </a:r>
            <a:br>
              <a:rPr lang="en-US" altLang="en-US" dirty="0"/>
            </a:br>
            <a:r>
              <a:rPr lang="en-US" altLang="en-US" sz="2400" dirty="0" err="1"/>
              <a:t>contd</a:t>
            </a:r>
            <a:r>
              <a:rPr lang="en-US" altLang="en-US" sz="2400" dirty="0"/>
              <a:t>…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738CC4-0C70-4221-BE7B-9F14B290E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3" name="Picture 5">
            <a:extLst>
              <a:ext uri="{FF2B5EF4-FFF2-40B4-BE49-F238E27FC236}">
                <a16:creationId xmlns:a16="http://schemas.microsoft.com/office/drawing/2014/main" id="{A35ACAC9-7CAC-42F9-8DC4-8EF78E9F2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41" y="1479452"/>
            <a:ext cx="8004517" cy="45938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374" name="Rectangle 6">
            <a:extLst>
              <a:ext uri="{FF2B5EF4-FFF2-40B4-BE49-F238E27FC236}">
                <a16:creationId xmlns:a16="http://schemas.microsoft.com/office/drawing/2014/main" id="{76CB031D-050C-4C46-8D94-95E7880230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409135"/>
            <a:ext cx="8382000" cy="914400"/>
          </a:xfrm>
        </p:spPr>
        <p:txBody>
          <a:bodyPr>
            <a:noAutofit/>
          </a:bodyPr>
          <a:lstStyle/>
          <a:p>
            <a:r>
              <a:rPr lang="en-US" altLang="en-US" dirty="0"/>
              <a:t>MODE 4: Software Triggered Strobe</a:t>
            </a:r>
            <a:endParaRPr lang="en-I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11D0B-E405-4378-9795-1402F2720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6" name="Picture 4">
            <a:extLst>
              <a:ext uri="{FF2B5EF4-FFF2-40B4-BE49-F238E27FC236}">
                <a16:creationId xmlns:a16="http://schemas.microsoft.com/office/drawing/2014/main" id="{97195D51-1195-43EF-81BB-7A9F6437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72" y="474785"/>
            <a:ext cx="8358267" cy="29542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7" name="Picture 5">
            <a:extLst>
              <a:ext uri="{FF2B5EF4-FFF2-40B4-BE49-F238E27FC236}">
                <a16:creationId xmlns:a16="http://schemas.microsoft.com/office/drawing/2014/main" id="{4FB1179C-F0C1-442B-A05A-D94D31997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73" y="3429000"/>
            <a:ext cx="8358267" cy="30525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9346DE13-A440-48F5-B8AB-553F3D582A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1520" y="1345515"/>
            <a:ext cx="2166425" cy="1337018"/>
          </a:xfrm>
          <a:noFill/>
        </p:spPr>
        <p:txBody>
          <a:bodyPr anchor="t">
            <a:noAutofit/>
          </a:bodyPr>
          <a:lstStyle/>
          <a:p>
            <a:pPr algn="l"/>
            <a:r>
              <a:rPr lang="en-US" altLang="en-US" dirty="0"/>
              <a:t>MODE 4</a:t>
            </a:r>
            <a:br>
              <a:rPr lang="en-US" altLang="en-US" dirty="0"/>
            </a:br>
            <a:r>
              <a:rPr lang="en-US" altLang="en-US" sz="2400" dirty="0" err="1"/>
              <a:t>contd</a:t>
            </a:r>
            <a:r>
              <a:rPr lang="en-US" altLang="en-US" sz="2400" dirty="0"/>
              <a:t>…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7B229-360E-47F0-B126-A64390AC8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1" name="Picture 5">
            <a:extLst>
              <a:ext uri="{FF2B5EF4-FFF2-40B4-BE49-F238E27FC236}">
                <a16:creationId xmlns:a16="http://schemas.microsoft.com/office/drawing/2014/main" id="{17669BAF-66A9-4274-8A2F-F659320F5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606" y="1868658"/>
            <a:ext cx="8060788" cy="43458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422" name="Rectangle 6">
            <a:extLst>
              <a:ext uri="{FF2B5EF4-FFF2-40B4-BE49-F238E27FC236}">
                <a16:creationId xmlns:a16="http://schemas.microsoft.com/office/drawing/2014/main" id="{5AB43E88-D02A-40DA-A3D5-5F6083E2AC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0156" y="587768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en-US" dirty="0"/>
              <a:t>MODE 5 : Hardware Triggered Strobe </a:t>
            </a:r>
            <a:endParaRPr lang="en-I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C9F8D-B113-404A-9C6D-1523B9C4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4" name="Picture 4">
            <a:extLst>
              <a:ext uri="{FF2B5EF4-FFF2-40B4-BE49-F238E27FC236}">
                <a16:creationId xmlns:a16="http://schemas.microsoft.com/office/drawing/2014/main" id="{06522EB9-8F96-4D26-A315-E26FD569A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13" y="532662"/>
            <a:ext cx="8193258" cy="28958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5" name="Picture 5">
            <a:extLst>
              <a:ext uri="{FF2B5EF4-FFF2-40B4-BE49-F238E27FC236}">
                <a16:creationId xmlns:a16="http://schemas.microsoft.com/office/drawing/2014/main" id="{181053F6-CB2B-4AB8-BA6D-47C47030B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13" y="3429000"/>
            <a:ext cx="8193258" cy="29923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2C61B4A-4334-4314-AF11-616571B08B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1520" y="1345515"/>
            <a:ext cx="2166425" cy="1337018"/>
          </a:xfrm>
          <a:noFill/>
        </p:spPr>
        <p:txBody>
          <a:bodyPr anchor="t">
            <a:noAutofit/>
          </a:bodyPr>
          <a:lstStyle/>
          <a:p>
            <a:pPr algn="l"/>
            <a:r>
              <a:rPr lang="en-US" altLang="en-US" dirty="0"/>
              <a:t>MODE 5</a:t>
            </a:r>
            <a:br>
              <a:rPr lang="en-US" altLang="en-US" dirty="0"/>
            </a:br>
            <a:r>
              <a:rPr lang="en-US" altLang="en-US" sz="2400" dirty="0" err="1"/>
              <a:t>contd</a:t>
            </a:r>
            <a:r>
              <a:rPr lang="en-US" altLang="en-US" sz="2400" dirty="0"/>
              <a:t>…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2D106-D3B0-4CF7-BA96-7CBD0BC10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>
            <a:extLst>
              <a:ext uri="{FF2B5EF4-FFF2-40B4-BE49-F238E27FC236}">
                <a16:creationId xmlns:a16="http://schemas.microsoft.com/office/drawing/2014/main" id="{47F30619-4CDA-471C-8D2C-CBE82BED6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098" y="715108"/>
            <a:ext cx="6420729" cy="5634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571DE3-FEC5-4DB4-9085-D931876161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1520" y="1345515"/>
            <a:ext cx="2166425" cy="1337018"/>
          </a:xfrm>
          <a:noFill/>
        </p:spPr>
        <p:txBody>
          <a:bodyPr anchor="t">
            <a:noAutofit/>
          </a:bodyPr>
          <a:lstStyle/>
          <a:p>
            <a:pPr algn="l"/>
            <a:r>
              <a:rPr lang="en-US" altLang="en-US" dirty="0"/>
              <a:t>8254</a:t>
            </a:r>
            <a:br>
              <a:rPr lang="en-US" altLang="en-US" dirty="0"/>
            </a:br>
            <a:r>
              <a:rPr lang="en-US" altLang="en-US" sz="2400" dirty="0" err="1"/>
              <a:t>contd</a:t>
            </a:r>
            <a:r>
              <a:rPr lang="en-US" altLang="en-US" sz="2400" dirty="0"/>
              <a:t>…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ACA4C8-2DB8-4B2C-885B-6ACE7DB1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2" name="Picture 4">
            <a:extLst>
              <a:ext uri="{FF2B5EF4-FFF2-40B4-BE49-F238E27FC236}">
                <a16:creationId xmlns:a16="http://schemas.microsoft.com/office/drawing/2014/main" id="{AE77944E-38A0-4D23-972D-70589E7EB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099" y="834683"/>
            <a:ext cx="6706423" cy="545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95698B-2924-490A-BC12-77E3CE2F04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3206" y="613995"/>
            <a:ext cx="2166425" cy="1337018"/>
          </a:xfrm>
          <a:noFill/>
        </p:spPr>
        <p:txBody>
          <a:bodyPr anchor="t">
            <a:noAutofit/>
          </a:bodyPr>
          <a:lstStyle/>
          <a:p>
            <a:pPr algn="l"/>
            <a:r>
              <a:rPr lang="en-US" altLang="en-US" dirty="0"/>
              <a:t>8254</a:t>
            </a:r>
            <a:br>
              <a:rPr lang="en-US" altLang="en-US" dirty="0"/>
            </a:br>
            <a:r>
              <a:rPr lang="en-US" altLang="en-US" sz="2400" dirty="0" err="1"/>
              <a:t>contd</a:t>
            </a:r>
            <a:r>
              <a:rPr lang="en-US" altLang="en-US" sz="2400" dirty="0"/>
              <a:t>…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43054-0B42-4FC7-8570-CF65383F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91631F24-8831-4435-80AC-8EA115C0E3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Minimum &amp; Maximum Initial Count</a:t>
            </a:r>
            <a:endParaRPr lang="en-IN" altLang="en-US" dirty="0"/>
          </a:p>
        </p:txBody>
      </p:sp>
      <p:pic>
        <p:nvPicPr>
          <p:cNvPr id="100356" name="Picture 4">
            <a:extLst>
              <a:ext uri="{FF2B5EF4-FFF2-40B4-BE49-F238E27FC236}">
                <a16:creationId xmlns:a16="http://schemas.microsoft.com/office/drawing/2014/main" id="{5B30F119-8A78-4D25-86D5-E9518E76F62B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3956" y="1723976"/>
            <a:ext cx="5929532" cy="41913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B22D59-D081-4D6C-882C-1D66C7CD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677B-AE71-40F6-9477-62E44167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67065"/>
          </a:xfrm>
        </p:spPr>
        <p:txBody>
          <a:bodyPr/>
          <a:lstStyle/>
          <a:p>
            <a:r>
              <a:rPr lang="en-IN" dirty="0"/>
              <a:t>Stepper Motor Interfacing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B280F6-7E95-4E91-8EEB-A35B81240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491175"/>
                <a:ext cx="8915400" cy="3777622"/>
              </a:xfrm>
            </p:spPr>
            <p:txBody>
              <a:bodyPr/>
              <a:lstStyle/>
              <a:p>
                <a:r>
                  <a:rPr lang="en-IN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After rotation of the shaft through </a:t>
                </a:r>
                <a:r>
                  <a:rPr lang="en-IN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angle </a:t>
                </a:r>
                <a14:m>
                  <m:oMath xmlns:m="http://schemas.openxmlformats.org/officeDocument/2006/math">
                    <m:r>
                      <a:rPr lang="en-IN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rPr>
                      <m:t>𝑥</m:t>
                    </m:r>
                  </m:oMath>
                </a14:m>
                <a:r>
                  <a:rPr lang="en-IN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, the rotor locks itself with the next tooth in the sequence on the internal surface of stator. </a:t>
                </a:r>
              </a:p>
              <a:p>
                <a:pPr marL="0" indent="0">
                  <a:buNone/>
                </a:pPr>
                <a:endParaRPr lang="en-IN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endParaRPr lang="en-IN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B280F6-7E95-4E91-8EEB-A35B81240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491175"/>
                <a:ext cx="8915400" cy="3777622"/>
              </a:xfrm>
              <a:blipFill>
                <a:blip r:embed="rId2"/>
                <a:stretch>
                  <a:fillRect l="-684" t="-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4851B8F-0B82-4A13-837B-A5D24D56A897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0145" y="2562668"/>
            <a:ext cx="3175855" cy="270612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85D2E6-591C-49D8-B660-1E7538BE2483}"/>
              </a:ext>
            </a:extLst>
          </p:cNvPr>
          <p:cNvSpPr/>
          <p:nvPr/>
        </p:nvSpPr>
        <p:spPr>
          <a:xfrm>
            <a:off x="1635295" y="5162843"/>
            <a:ext cx="3175855" cy="647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40A73-D580-4FA6-814D-FCB208E35EDA}"/>
              </a:ext>
            </a:extLst>
          </p:cNvPr>
          <p:cNvSpPr txBox="1"/>
          <p:nvPr/>
        </p:nvSpPr>
        <p:spPr>
          <a:xfrm>
            <a:off x="2835738" y="5366825"/>
            <a:ext cx="334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Internal Schematic of a four winding Stepper motor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79C38-C9E4-406C-AA1A-46318E87F1B5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6912" y="2972980"/>
            <a:ext cx="2867025" cy="16954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047989-8326-42E9-A33C-8F1520FCD349}"/>
              </a:ext>
            </a:extLst>
          </p:cNvPr>
          <p:cNvSpPr txBox="1"/>
          <p:nvPr/>
        </p:nvSpPr>
        <p:spPr>
          <a:xfrm>
            <a:off x="7046912" y="4716139"/>
            <a:ext cx="28670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Schematic of a stepper motor rotor with six teeth on its surface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98D084-776B-43C2-8A1E-61146941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797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2008242D-6267-49BA-A028-DB29908BA3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8865" y="624110"/>
            <a:ext cx="3836010" cy="2400444"/>
          </a:xfrm>
        </p:spPr>
        <p:txBody>
          <a:bodyPr>
            <a:normAutofit/>
          </a:bodyPr>
          <a:lstStyle/>
          <a:p>
            <a:r>
              <a:rPr lang="en-US" altLang="en-US" dirty="0"/>
              <a:t>Gate Pin Operations Summary</a:t>
            </a:r>
            <a:endParaRPr lang="en-IN" altLang="en-US" dirty="0"/>
          </a:p>
        </p:txBody>
      </p:sp>
      <p:pic>
        <p:nvPicPr>
          <p:cNvPr id="101380" name="Picture 4">
            <a:extLst>
              <a:ext uri="{FF2B5EF4-FFF2-40B4-BE49-F238E27FC236}">
                <a16:creationId xmlns:a16="http://schemas.microsoft.com/office/drawing/2014/main" id="{5822A92E-F5F2-4941-902F-B6B00A4B8267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7761" y="624110"/>
            <a:ext cx="5753685" cy="575608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CC8672-BB15-40B7-BB2C-F0B1A9310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F998402-837F-4062-B3AF-AD456FFEE4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Applications of 8254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81418851-002A-4D90-AA83-D57628A213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Real time clock</a:t>
            </a:r>
          </a:p>
          <a:p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Event-counter</a:t>
            </a:r>
          </a:p>
          <a:p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Digital one-shot</a:t>
            </a:r>
          </a:p>
          <a:p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Programmable rate generator</a:t>
            </a:r>
          </a:p>
          <a:p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Square wave generator</a:t>
            </a:r>
          </a:p>
          <a:p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Binary rate multiplier</a:t>
            </a:r>
          </a:p>
          <a:p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Complex waveform generator</a:t>
            </a:r>
          </a:p>
          <a:p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Complex motor controller</a:t>
            </a:r>
          </a:p>
          <a:p>
            <a:endParaRPr lang="en-US" alt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CF1080-F000-4E79-AD0F-3E9FFE31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7EB6-9B62-458D-B831-0D3808CBF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822" y="2240874"/>
            <a:ext cx="8911687" cy="20528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Bookman Old Style" panose="02050604050505020204" pitchFamily="18" charset="0"/>
              </a:rPr>
              <a:t>S </a:t>
            </a:r>
            <a:r>
              <a:rPr lang="en-US" sz="4400" dirty="0"/>
              <a:t>–</a:t>
            </a:r>
            <a:r>
              <a:rPr lang="en-US" sz="4400" b="1" dirty="0">
                <a:latin typeface="Bookman Old Style" panose="02050604050505020204" pitchFamily="18" charset="0"/>
              </a:rPr>
              <a:t> 8</a:t>
            </a:r>
            <a:br>
              <a:rPr lang="en-US" sz="3200" dirty="0"/>
            </a:br>
            <a:r>
              <a:rPr lang="en-US" sz="3200" dirty="0"/>
              <a:t>Programmable Interrupt Controller 8259 &amp; Interfacing 8259 with 8086 and programming</a:t>
            </a:r>
            <a:endParaRPr lang="en-IN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E96F27-62F9-4C6A-9825-D83C038F2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68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10D83-465A-48E3-B12D-6E2E06FAE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557" y="329899"/>
            <a:ext cx="9318003" cy="1280890"/>
          </a:xfrm>
        </p:spPr>
        <p:txBody>
          <a:bodyPr/>
          <a:lstStyle/>
          <a:p>
            <a:r>
              <a:rPr lang="en-IN" i="1" dirty="0"/>
              <a:t>Programmable Interrupt Controller 8259</a:t>
            </a:r>
            <a:endParaRPr lang="en-IN" dirty="0"/>
          </a:p>
        </p:txBody>
      </p:sp>
      <p:pic>
        <p:nvPicPr>
          <p:cNvPr id="5" name="Picture 2" descr="C:\Documents and Settings\Student\My Documents\My Pictures\vlcsnap-2014-03-28-09h37m11s0.png">
            <a:extLst>
              <a:ext uri="{FF2B5EF4-FFF2-40B4-BE49-F238E27FC236}">
                <a16:creationId xmlns:a16="http://schemas.microsoft.com/office/drawing/2014/main" id="{A0AFAB6F-8146-4BFE-9722-AEC143DA6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8889" r="33750" b="6667"/>
          <a:stretch>
            <a:fillRect/>
          </a:stretch>
        </p:blipFill>
        <p:spPr bwMode="auto">
          <a:xfrm>
            <a:off x="2544417" y="1026016"/>
            <a:ext cx="7103166" cy="532737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88F0CA-D96E-4E24-9F72-BC08A3FDEAC7}"/>
              </a:ext>
            </a:extLst>
          </p:cNvPr>
          <p:cNvSpPr txBox="1"/>
          <p:nvPr/>
        </p:nvSpPr>
        <p:spPr>
          <a:xfrm>
            <a:off x="2438400" y="6353391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Image Courtesy: Google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67A754-250D-4DD1-BA3D-15C72EB8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0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E487-74A3-4B3E-BB42-366EC1B5B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8259 Programmable Interrupt Controller (PIC)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A8AF2-F218-4344-A389-78FF90523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821" y="1905000"/>
            <a:ext cx="9144000" cy="4328890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ambria Math" pitchFamily="18" charset="0"/>
                <a:ea typeface="Cambria Math" pitchFamily="18" charset="0"/>
              </a:rPr>
              <a:t>This IC is designed to simplify the implementation of the interrupt interface in the 8088 and 8086 based microcomputer systems.</a:t>
            </a:r>
          </a:p>
          <a:p>
            <a:pPr marL="342900" indent="-342900" algn="just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ambria Math" pitchFamily="18" charset="0"/>
                <a:ea typeface="Cambria Math" pitchFamily="18" charset="0"/>
              </a:rPr>
              <a:t>This device is known as a ‘Programmable Interrupt Controller’ or PIC.</a:t>
            </a:r>
          </a:p>
          <a:p>
            <a:pPr marL="342900" indent="-342900" algn="just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ambria Math" pitchFamily="18" charset="0"/>
                <a:ea typeface="Cambria Math" pitchFamily="18" charset="0"/>
              </a:rPr>
              <a:t>It is manufactured using the NMOS technology and It is available in 28-pin DIP.</a:t>
            </a:r>
          </a:p>
          <a:p>
            <a:pPr marL="342900" indent="-342900" algn="just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ambria Math" pitchFamily="18" charset="0"/>
                <a:ea typeface="Cambria Math" pitchFamily="18" charset="0"/>
              </a:rPr>
              <a:t>The operation of the PIC is programmable under software control (Programmable)and it can be configured for a wide variety of applications.</a:t>
            </a:r>
          </a:p>
          <a:p>
            <a:pPr marL="342900" indent="-342900" algn="just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ambria Math" pitchFamily="18" charset="0"/>
                <a:ea typeface="Cambria Math" pitchFamily="18" charset="0"/>
              </a:rPr>
              <a:t>8259A is treated as peripheral in a microcomputer system.</a:t>
            </a:r>
          </a:p>
          <a:p>
            <a:pPr marL="342900" indent="-342900" algn="just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ambria Math" pitchFamily="18" charset="0"/>
                <a:ea typeface="Cambria Math" pitchFamily="18" charset="0"/>
              </a:rPr>
              <a:t>8259A PIC adds eight vectored priority encoded interrupts to the microprocessor.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43F81-2E17-4A35-BF6C-ABA7B0299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42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598F5-A9C0-4145-90CA-F626DC83F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8259 Programmable Interrupt Controller (PIC) 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3B81-1008-4A59-8B61-4ED4853DE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834168"/>
            <a:ext cx="8915400" cy="4399722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 startAt="7"/>
            </a:pPr>
            <a:r>
              <a:rPr lang="en-US" sz="2000" dirty="0">
                <a:latin typeface="Cambria Math" pitchFamily="18" charset="0"/>
                <a:ea typeface="Cambria Math" pitchFamily="18" charset="0"/>
              </a:rPr>
              <a:t>This controller can be expanded without additional hardware to accept up to 64 interrupt request inputs. This expansion required a master 8259A and eight 8259A slaves.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 startAt="7"/>
            </a:pPr>
            <a:r>
              <a:rPr lang="en-US" sz="2000" dirty="0">
                <a:latin typeface="Cambria Math" pitchFamily="18" charset="0"/>
                <a:ea typeface="Cambria Math" pitchFamily="18" charset="0"/>
              </a:rPr>
              <a:t>Some of its programmable features are:</a:t>
            </a:r>
          </a:p>
          <a:p>
            <a:pPr lvl="1" indent="-342900" algn="just">
              <a:lnSpc>
                <a:spcPct val="150000"/>
              </a:lnSpc>
              <a:spcBef>
                <a:spcPts val="600"/>
              </a:spcBef>
            </a:pPr>
            <a:r>
              <a:rPr lang="en-US" sz="2000" dirty="0">
                <a:latin typeface="Cambria Math" pitchFamily="18" charset="0"/>
                <a:ea typeface="Cambria Math" pitchFamily="18" charset="0"/>
              </a:rPr>
              <a:t>The ability to accept level-triggered or edge-triggered inputs.</a:t>
            </a:r>
          </a:p>
          <a:p>
            <a:pPr lvl="1" indent="-342900" algn="just">
              <a:lnSpc>
                <a:spcPct val="150000"/>
              </a:lnSpc>
              <a:spcBef>
                <a:spcPts val="600"/>
              </a:spcBef>
            </a:pPr>
            <a:r>
              <a:rPr lang="en-US" sz="2000" dirty="0">
                <a:latin typeface="Cambria Math" pitchFamily="18" charset="0"/>
                <a:ea typeface="Cambria Math" pitchFamily="18" charset="0"/>
              </a:rPr>
              <a:t>The ability to be easily cascaded to expand from 8 to 64 interrupt-inputs.</a:t>
            </a:r>
          </a:p>
          <a:p>
            <a:pPr lvl="1" indent="-342900" algn="just">
              <a:lnSpc>
                <a:spcPct val="150000"/>
              </a:lnSpc>
              <a:spcBef>
                <a:spcPts val="600"/>
              </a:spcBef>
            </a:pPr>
            <a:r>
              <a:rPr lang="en-US" sz="2000" dirty="0">
                <a:latin typeface="Cambria Math" pitchFamily="18" charset="0"/>
                <a:ea typeface="Cambria Math" pitchFamily="18" charset="0"/>
              </a:rPr>
              <a:t>Its ability to be configured to implement a wide variety of priority schemes.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FC34-36A7-4211-B395-80A31C12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1262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11C9-D5C4-41B0-A6F5-370BC7D2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of Signals for 8259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3BD2AC-77F5-4D90-9698-FD3EE3B69F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69774"/>
                <a:ext cx="8915400" cy="4439478"/>
              </a:xfrm>
            </p:spPr>
            <p:txBody>
              <a:bodyPr>
                <a:noAutofit/>
              </a:bodyPr>
              <a:lstStyle/>
              <a:p>
                <a:pPr marL="457200" indent="-457200" algn="just">
                  <a:lnSpc>
                    <a:spcPct val="125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sz="20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Mangal" panose="02040503050203030202" pitchFamily="18" charset="0"/>
                  </a:rPr>
                  <a:t>D</a:t>
                </a:r>
                <a:r>
                  <a:rPr lang="en-US" sz="2000" b="1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Mangal" panose="02040503050203030202" pitchFamily="18" charset="0"/>
                  </a:rPr>
                  <a:t>7</a:t>
                </a:r>
                <a:r>
                  <a:rPr lang="en-US" sz="20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Mangal" panose="02040503050203030202" pitchFamily="18" charset="0"/>
                  </a:rPr>
                  <a:t> – D</a:t>
                </a:r>
                <a:r>
                  <a:rPr lang="en-US" sz="2000" b="1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Mangal" panose="02040503050203030202" pitchFamily="18" charset="0"/>
                  </a:rPr>
                  <a:t>0 </a:t>
                </a:r>
                <a:r>
                  <a:rPr lang="en-US" sz="2000" dirty="0">
                    <a:latin typeface="Cambria Math" pitchFamily="18" charset="0"/>
                    <a:ea typeface="Cambria Math" pitchFamily="18" charset="0"/>
                  </a:rPr>
                  <a:t> – Connected to microprocessor data bus  (</a:t>
                </a:r>
                <a:r>
                  <a:rPr lang="en-US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Mangal" panose="02040503050203030202" pitchFamily="18" charset="0"/>
                  </a:rPr>
                  <a:t>AD</a:t>
                </a:r>
                <a:r>
                  <a:rPr lang="en-US" sz="2000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Mangal" panose="02040503050203030202" pitchFamily="18" charset="0"/>
                  </a:rPr>
                  <a:t>7</a:t>
                </a:r>
                <a:r>
                  <a:rPr lang="en-US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Mangal" panose="02040503050203030202" pitchFamily="18" charset="0"/>
                  </a:rPr>
                  <a:t> – AD</a:t>
                </a:r>
                <a:r>
                  <a:rPr lang="en-US" sz="2000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Mangal" panose="02040503050203030202" pitchFamily="18" charset="0"/>
                  </a:rPr>
                  <a:t>0</a:t>
                </a:r>
                <a:r>
                  <a:rPr lang="en-US" sz="2000" dirty="0">
                    <a:latin typeface="Cambria Math" pitchFamily="18" charset="0"/>
                    <a:ea typeface="Cambria Math" pitchFamily="18" charset="0"/>
                  </a:rPr>
                  <a:t>).</a:t>
                </a:r>
              </a:p>
              <a:p>
                <a:pPr marL="457200" indent="-457200" algn="just">
                  <a:lnSpc>
                    <a:spcPct val="125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sz="20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Mangal" panose="02040503050203030202" pitchFamily="18" charset="0"/>
                  </a:rPr>
                  <a:t>IR</a:t>
                </a:r>
                <a:r>
                  <a:rPr lang="en-US" sz="2000" b="1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Mangal" panose="02040503050203030202" pitchFamily="18" charset="0"/>
                  </a:rPr>
                  <a:t>7</a:t>
                </a:r>
                <a:r>
                  <a:rPr lang="en-US" sz="20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Mangal" panose="02040503050203030202" pitchFamily="18" charset="0"/>
                  </a:rPr>
                  <a:t> – IR</a:t>
                </a:r>
                <a:r>
                  <a:rPr lang="en-US" sz="2000" b="1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Mangal" panose="02040503050203030202" pitchFamily="18" charset="0"/>
                  </a:rPr>
                  <a:t>0</a:t>
                </a:r>
                <a:r>
                  <a:rPr lang="en-US" sz="2000" dirty="0">
                    <a:latin typeface="Cambria Math" pitchFamily="18" charset="0"/>
                    <a:ea typeface="Cambria Math" pitchFamily="18" charset="0"/>
                  </a:rPr>
                  <a:t>  – Interrupt Request inputs are used to request an interrupt and to connect to a slave in a system with multiple 8259As.</a:t>
                </a:r>
              </a:p>
              <a:p>
                <a:pPr marL="457200" indent="-457200" algn="just">
                  <a:lnSpc>
                    <a:spcPct val="125000"/>
                  </a:lnSpc>
                  <a:spcBef>
                    <a:spcPts val="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0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 panose="02040503050203030202" pitchFamily="18" charset="0"/>
                          </a:rPr>
                        </m:ctrlPr>
                      </m:accPr>
                      <m:e>
                        <m:r>
                          <a:rPr lang="en-US" sz="2000" b="1" i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 panose="02040503050203030202" pitchFamily="18" charset="0"/>
                          </a:rPr>
                          <m:t>𝐖𝐑</m:t>
                        </m:r>
                      </m:e>
                    </m:acc>
                  </m:oMath>
                </a14:m>
                <a:r>
                  <a:rPr lang="en-IN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r>
                  <a:rPr lang="en-US" sz="2000" b="1" dirty="0">
                    <a:latin typeface="Cambria Math" pitchFamily="18" charset="0"/>
                    <a:ea typeface="Cambria Math" pitchFamily="18" charset="0"/>
                  </a:rPr>
                  <a:t> -</a:t>
                </a:r>
                <a:r>
                  <a:rPr lang="en-US" sz="2000" dirty="0">
                    <a:latin typeface="Cambria Math" pitchFamily="18" charset="0"/>
                    <a:ea typeface="Cambria Math" pitchFamily="18" charset="0"/>
                  </a:rPr>
                  <a:t> the write input connects to write strobe signal of microprocessor.</a:t>
                </a:r>
              </a:p>
              <a:p>
                <a:pPr marL="457200" indent="-457200" algn="just">
                  <a:lnSpc>
                    <a:spcPct val="125000"/>
                  </a:lnSpc>
                  <a:spcBef>
                    <a:spcPts val="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0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 panose="02040503050203030202" pitchFamily="18" charset="0"/>
                          </a:rPr>
                        </m:ctrlPr>
                      </m:accPr>
                      <m:e>
                        <m:r>
                          <a:rPr lang="en-US" sz="2000" b="1" i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 panose="02040503050203030202" pitchFamily="18" charset="0"/>
                          </a:rPr>
                          <m:t>𝐑𝐃</m:t>
                        </m:r>
                      </m:e>
                    </m:acc>
                  </m:oMath>
                </a14:m>
                <a:r>
                  <a:rPr lang="en-IN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r>
                  <a:rPr lang="en-US" sz="2000" b="1" dirty="0">
                    <a:latin typeface="Cambria Math" pitchFamily="18" charset="0"/>
                    <a:ea typeface="Cambria Math" pitchFamily="18" charset="0"/>
                  </a:rPr>
                  <a:t>-</a:t>
                </a:r>
                <a:r>
                  <a:rPr lang="en-US" sz="2000" dirty="0">
                    <a:latin typeface="Cambria Math" pitchFamily="18" charset="0"/>
                    <a:ea typeface="Cambria Math" pitchFamily="18" charset="0"/>
                  </a:rPr>
                  <a:t> the read input connects to the IORC signal.</a:t>
                </a:r>
              </a:p>
              <a:p>
                <a:pPr marL="457200" indent="-457200" algn="just">
                  <a:lnSpc>
                    <a:spcPct val="125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sz="2000" b="1" dirty="0">
                    <a:latin typeface="Cambria Math" pitchFamily="18" charset="0"/>
                    <a:ea typeface="Cambria Math" pitchFamily="18" charset="0"/>
                  </a:rPr>
                  <a:t>INT - </a:t>
                </a:r>
                <a:r>
                  <a:rPr lang="en-US" sz="2000" dirty="0">
                    <a:latin typeface="Cambria Math" pitchFamily="18" charset="0"/>
                    <a:ea typeface="Cambria Math" pitchFamily="18" charset="0"/>
                  </a:rPr>
                  <a:t>the interrupt output connects to the INTR pin on the microprocessor from the master, and is connected to a master IR pin on a slave.</a:t>
                </a:r>
              </a:p>
              <a:p>
                <a:pPr marL="457200" indent="-457200" algn="just">
                  <a:lnSpc>
                    <a:spcPct val="125000"/>
                  </a:lnSpc>
                  <a:spcBef>
                    <a:spcPts val="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0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 panose="02040503050203030202" pitchFamily="18" charset="0"/>
                          </a:rPr>
                        </m:ctrlPr>
                      </m:accPr>
                      <m:e>
                        <m:r>
                          <a:rPr lang="en-US" sz="2000" b="1" i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 panose="02040503050203030202" pitchFamily="18" charset="0"/>
                          </a:rPr>
                          <m:t>𝐈𝐍𝐓𝐀</m:t>
                        </m:r>
                      </m:e>
                    </m:acc>
                  </m:oMath>
                </a14:m>
                <a:r>
                  <a:rPr lang="en-IN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r>
                  <a:rPr lang="en-US" sz="2000" b="1" dirty="0">
                    <a:latin typeface="Cambria Math" pitchFamily="18" charset="0"/>
                    <a:ea typeface="Cambria Math" pitchFamily="18" charset="0"/>
                  </a:rPr>
                  <a:t>-</a:t>
                </a:r>
                <a:r>
                  <a:rPr lang="en-US" sz="2000" dirty="0">
                    <a:latin typeface="Cambria Math" pitchFamily="18" charset="0"/>
                    <a:ea typeface="Cambria Math" pitchFamily="18" charset="0"/>
                  </a:rPr>
                  <a:t> the interrupt acknowledge is an input that connects to the INTA signal on the system. In a system with a master and slaves, only the master INTA signal is connected.</a:t>
                </a:r>
              </a:p>
              <a:p>
                <a:pPr>
                  <a:lnSpc>
                    <a:spcPct val="125000"/>
                  </a:lnSpc>
                  <a:spcBef>
                    <a:spcPts val="0"/>
                  </a:spcBef>
                </a:pPr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3BD2AC-77F5-4D90-9698-FD3EE3B69F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69774"/>
                <a:ext cx="8915400" cy="4439478"/>
              </a:xfrm>
              <a:blipFill>
                <a:blip r:embed="rId2"/>
                <a:stretch>
                  <a:fillRect l="-684" r="-6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F77AA-5888-4406-A9F0-5AACF876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570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CB18-FFAA-4FD8-9EDC-285F2D1C1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of Signals for 8259 (2)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2F4AE-AC60-4320-9B45-65A6BAE1D9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0061" y="1669365"/>
                <a:ext cx="8915400" cy="4346713"/>
              </a:xfrm>
            </p:spPr>
            <p:txBody>
              <a:bodyPr>
                <a:norm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0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A</a:t>
                </a:r>
                <a:r>
                  <a:rPr lang="en-US" sz="2000" b="1" baseline="-25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0</a:t>
                </a:r>
                <a:r>
                  <a:rPr lang="en-US" sz="2000" b="1" dirty="0">
                    <a:latin typeface="Cambria Math" pitchFamily="18" charset="0"/>
                    <a:ea typeface="Cambria Math" pitchFamily="18" charset="0"/>
                  </a:rPr>
                  <a:t> </a:t>
                </a:r>
                <a:r>
                  <a:rPr lang="en-US" sz="2000" dirty="0">
                    <a:latin typeface="Cambria Math" pitchFamily="18" charset="0"/>
                    <a:ea typeface="Cambria Math" pitchFamily="18" charset="0"/>
                  </a:rPr>
                  <a:t>- this address input selects different command words within the 8259A.</a:t>
                </a:r>
              </a:p>
              <a:p>
                <a:pPr algn="just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0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 panose="02040503050203030202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 panose="02040503050203030202" pitchFamily="18" charset="0"/>
                          </a:rPr>
                          <m:t>𝐂𝐒</m:t>
                        </m:r>
                      </m:e>
                    </m:acc>
                  </m:oMath>
                </a14:m>
                <a:r>
                  <a:rPr lang="en-IN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r>
                  <a:rPr lang="en-US" sz="2000" b="1" dirty="0">
                    <a:latin typeface="Cambria Math" pitchFamily="18" charset="0"/>
                    <a:ea typeface="Cambria Math" pitchFamily="18" charset="0"/>
                  </a:rPr>
                  <a:t> </a:t>
                </a:r>
                <a:r>
                  <a:rPr lang="en-US" sz="2000" dirty="0">
                    <a:latin typeface="Cambria Math" pitchFamily="18" charset="0"/>
                    <a:ea typeface="Cambria Math" pitchFamily="18" charset="0"/>
                  </a:rPr>
                  <a:t>- chip select enables the 8259A for programming and control.</a:t>
                </a:r>
              </a:p>
              <a:p>
                <a:pPr marL="342900" indent="-342900" algn="just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Mangal" panose="02040503050203030202" pitchFamily="18" charset="0"/>
                          </a:rPr>
                          <m:t>𝐏𝐒</m:t>
                        </m:r>
                      </m:e>
                    </m:acc>
                  </m:oMath>
                </a14:m>
                <a:r>
                  <a:rPr lang="en-US" sz="20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/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1" i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  <m:t>𝐄𝐍</m:t>
                        </m:r>
                      </m:e>
                    </m:acc>
                  </m:oMath>
                </a14:m>
                <a:r>
                  <a:rPr lang="en-US" sz="2000" b="1" dirty="0">
                    <a:latin typeface="Cambria Math" pitchFamily="18" charset="0"/>
                    <a:ea typeface="Cambria Math" pitchFamily="18" charset="0"/>
                  </a:rPr>
                  <a:t> -</a:t>
                </a:r>
                <a:r>
                  <a:rPr lang="en-US" sz="2000" dirty="0">
                    <a:latin typeface="Cambria Math" pitchFamily="18" charset="0"/>
                    <a:ea typeface="Cambria Math" pitchFamily="18" charset="0"/>
                  </a:rPr>
                  <a:t> Slave Program/Enable Buffer is a dual-function pin.</a:t>
                </a:r>
              </a:p>
              <a:p>
                <a:pPr lvl="1" indent="-342900" algn="just">
                  <a:buFont typeface="Wingdings" pitchFamily="2" charset="2"/>
                  <a:buChar char="v"/>
                </a:pPr>
                <a:r>
                  <a:rPr lang="en-US" sz="2000" dirty="0">
                    <a:latin typeface="Cambria Math" pitchFamily="18" charset="0"/>
                    <a:ea typeface="Cambria Math" pitchFamily="18" charset="0"/>
                  </a:rPr>
                  <a:t>When the 8259A is in buffered mode, this pin is an output that controls the data bus transceivers in a large microprocessor-based system.</a:t>
                </a:r>
              </a:p>
              <a:p>
                <a:pPr lvl="1" indent="-342900" algn="just">
                  <a:buFont typeface="Wingdings" pitchFamily="2" charset="2"/>
                  <a:buChar char="v"/>
                </a:pPr>
                <a:r>
                  <a:rPr lang="en-US" sz="2000" dirty="0">
                    <a:latin typeface="Cambria Math" pitchFamily="18" charset="0"/>
                    <a:ea typeface="Cambria Math" pitchFamily="18" charset="0"/>
                  </a:rPr>
                  <a:t>When the 8259A is not in buffered mode, this pin programs the device as a master (1) or a slave (0).</a:t>
                </a:r>
              </a:p>
              <a:p>
                <a:pPr marL="457200" indent="-457200" algn="just">
                  <a:buFont typeface="+mj-lt"/>
                  <a:buAutoNum type="arabicPeriod" startAt="4"/>
                </a:pPr>
                <a:r>
                  <a:rPr lang="en-US" sz="2000" b="1" dirty="0">
                    <a:latin typeface="Cambria Math" pitchFamily="18" charset="0"/>
                    <a:ea typeface="Cambria Math" pitchFamily="18" charset="0"/>
                  </a:rPr>
                  <a:t>CAS</a:t>
                </a:r>
                <a:r>
                  <a:rPr lang="en-US" sz="2000" b="1" baseline="-25000" dirty="0">
                    <a:latin typeface="Calibri" panose="020F0502020204030204" pitchFamily="34" charset="0"/>
                    <a:ea typeface="Cambria Math" pitchFamily="18" charset="0"/>
                    <a:cs typeface="Mangal" panose="02040503050203030202" pitchFamily="18" charset="0"/>
                  </a:rPr>
                  <a:t>2</a:t>
                </a:r>
                <a:r>
                  <a:rPr lang="en-US" sz="2000" b="1" baseline="-25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r>
                  <a:rPr lang="en-US" sz="2000" b="1" dirty="0">
                    <a:latin typeface="Cambria Math" pitchFamily="18" charset="0"/>
                    <a:ea typeface="Cambria Math" pitchFamily="18" charset="0"/>
                  </a:rPr>
                  <a:t>– CAS</a:t>
                </a:r>
                <a:r>
                  <a:rPr lang="en-US" sz="2000" b="1" baseline="-25000" dirty="0">
                    <a:latin typeface="Calibri" panose="020F0502020204030204" pitchFamily="34" charset="0"/>
                    <a:ea typeface="Cambria Math" pitchFamily="18" charset="0"/>
                    <a:cs typeface="Mangal" panose="02040503050203030202" pitchFamily="18" charset="0"/>
                  </a:rPr>
                  <a:t>0</a:t>
                </a:r>
                <a:r>
                  <a:rPr lang="en-US" sz="2000" b="1" baseline="-25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r>
                  <a:rPr lang="en-US" sz="2000" dirty="0">
                    <a:latin typeface="Cambria Math" pitchFamily="18" charset="0"/>
                    <a:ea typeface="Cambria Math" pitchFamily="18" charset="0"/>
                  </a:rPr>
                  <a:t>, the cascade lines are used as outputs from the master to the slaves for cascading multiple 8259As in a system.</a:t>
                </a:r>
                <a:endParaRPr lang="en-US" sz="2000" dirty="0">
                  <a:solidFill>
                    <a:srgbClr val="FF00FF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endParaRPr lang="tr-TR" dirty="0">
                  <a:solidFill>
                    <a:srgbClr val="7030A0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2F4AE-AC60-4320-9B45-65A6BAE1D9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0061" y="1669365"/>
                <a:ext cx="8915400" cy="4346713"/>
              </a:xfrm>
              <a:blipFill>
                <a:blip r:embed="rId2"/>
                <a:stretch>
                  <a:fillRect l="-752" r="-6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93489-0FB9-4AA8-A496-E9AB05A2F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04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4B61-976C-4B4C-8DA5-2F2A11CF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8259A PIC- Block Diagram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FF1602A-1B89-47A6-8EC2-65A4E3F84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2925" y="1417983"/>
            <a:ext cx="7248939" cy="469670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176C5F-E62E-4DA8-9C4F-FECC771BB4D4}"/>
              </a:ext>
            </a:extLst>
          </p:cNvPr>
          <p:cNvSpPr txBox="1"/>
          <p:nvPr/>
        </p:nvSpPr>
        <p:spPr>
          <a:xfrm>
            <a:off x="2592925" y="60492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Image Courtesy: Google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8CA872-A265-4BE5-9632-9C9CE06C4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78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Student\My Documents\My Pictures\vlcsnap-2014-04-02-11h53m12s122.png">
            <a:extLst>
              <a:ext uri="{FF2B5EF4-FFF2-40B4-BE49-F238E27FC236}">
                <a16:creationId xmlns:a16="http://schemas.microsoft.com/office/drawing/2014/main" id="{FCFAC8EF-66EE-40D8-BC0E-2A8527CC4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5556" r="38125"/>
          <a:stretch>
            <a:fillRect/>
          </a:stretch>
        </p:blipFill>
        <p:spPr bwMode="auto">
          <a:xfrm>
            <a:off x="3260036" y="293204"/>
            <a:ext cx="8044069" cy="603305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0914D-EADA-4513-B474-AB85CAC9AC64}"/>
              </a:ext>
            </a:extLst>
          </p:cNvPr>
          <p:cNvSpPr txBox="1"/>
          <p:nvPr/>
        </p:nvSpPr>
        <p:spPr>
          <a:xfrm>
            <a:off x="3260036" y="632625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Image Courtesy: Google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1690A6-46F2-4237-9470-CD6121CAA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F56F16E-1AE9-4F3C-B04C-50DAFD35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26" y="1392736"/>
            <a:ext cx="2495910" cy="2036264"/>
          </a:xfrm>
        </p:spPr>
        <p:txBody>
          <a:bodyPr/>
          <a:lstStyle/>
          <a:p>
            <a:r>
              <a:rPr lang="en-IN" dirty="0"/>
              <a:t>8259A</a:t>
            </a:r>
            <a:br>
              <a:rPr lang="en-IN" dirty="0"/>
            </a:br>
            <a:r>
              <a:rPr lang="en-IN" dirty="0"/>
              <a:t>- Internals</a:t>
            </a:r>
            <a:br>
              <a:rPr lang="en-IN" dirty="0"/>
            </a:br>
            <a:r>
              <a:rPr lang="en-IN" dirty="0"/>
              <a:t> (1/4)</a:t>
            </a:r>
          </a:p>
        </p:txBody>
      </p:sp>
    </p:spTree>
    <p:extLst>
      <p:ext uri="{BB962C8B-B14F-4D97-AF65-F5344CB8AC3E}">
        <p14:creationId xmlns:p14="http://schemas.microsoft.com/office/powerpoint/2010/main" val="2083434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BD87-2949-4CD9-83FE-821F80BF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Winding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DD8E4-D2C9-449E-B24E-B5E4E360971B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9212" y="3105442"/>
            <a:ext cx="3741250" cy="13786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6AD8C0-98AA-47F2-A394-0F6573735ADA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281" y="2233294"/>
            <a:ext cx="3876675" cy="31229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FEA44-C30F-40DA-B24B-FDF6C971AF66}"/>
              </a:ext>
            </a:extLst>
          </p:cNvPr>
          <p:cNvSpPr txBox="1"/>
          <p:nvPr/>
        </p:nvSpPr>
        <p:spPr>
          <a:xfrm>
            <a:off x="2377441" y="4594143"/>
            <a:ext cx="408844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Winding arrangement of stepper motor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Image Courtesy: Adv.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µP by A.K. Ray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C0888-6502-440C-849D-8B143993CBAC}"/>
              </a:ext>
            </a:extLst>
          </p:cNvPr>
          <p:cNvSpPr txBox="1"/>
          <p:nvPr/>
        </p:nvSpPr>
        <p:spPr>
          <a:xfrm>
            <a:off x="6706772" y="5455917"/>
            <a:ext cx="43363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Interfacing Stepper Motor Winding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W</a:t>
            </a:r>
            <a:r>
              <a:rPr kumimoji="0" lang="en-IN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a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Image Courtesy: Adv.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µP by A.K. Ray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570932-2D0F-405E-B6DE-389AAFC0B4AD}"/>
              </a:ext>
            </a:extLst>
          </p:cNvPr>
          <p:cNvSpPr txBox="1"/>
          <p:nvPr/>
        </p:nvSpPr>
        <p:spPr>
          <a:xfrm>
            <a:off x="1980504" y="1655411"/>
            <a:ext cx="4349958" cy="1394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just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Mangal" panose="02040503050203030202" pitchFamily="18" charset="0"/>
              </a:rPr>
              <a:t>Stepper motors are designed to work with digital circuits.  Binary level pulses (0-5 V) are applied to energize the windings.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8FED4B-C130-4E38-9160-11827C8D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102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Documents and Settings\Student\My Documents\My Pictures\vlcsnap-2014-04-02-11h53m20s199.png"/>
          <p:cNvPicPr>
            <a:picLocks noChangeAspect="1" noChangeArrowheads="1"/>
          </p:cNvPicPr>
          <p:nvPr/>
        </p:nvPicPr>
        <p:blipFill>
          <a:blip r:embed="rId2"/>
          <a:srcRect l="1250" t="5556" r="36875"/>
          <a:stretch>
            <a:fillRect/>
          </a:stretch>
        </p:blipFill>
        <p:spPr bwMode="auto">
          <a:xfrm>
            <a:off x="3154018" y="566530"/>
            <a:ext cx="7633252" cy="572493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456C42-D7BF-455B-8779-51B0C64E600F}"/>
              </a:ext>
            </a:extLst>
          </p:cNvPr>
          <p:cNvSpPr txBox="1"/>
          <p:nvPr/>
        </p:nvSpPr>
        <p:spPr>
          <a:xfrm>
            <a:off x="3048000" y="629146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Image Courtesy: Google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9FE734-8897-46D4-B0A5-FD5160B07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A61D5F-9380-4855-BD04-8ECFF7667462}"/>
              </a:ext>
            </a:extLst>
          </p:cNvPr>
          <p:cNvSpPr txBox="1">
            <a:spLocks/>
          </p:cNvSpPr>
          <p:nvPr/>
        </p:nvSpPr>
        <p:spPr>
          <a:xfrm>
            <a:off x="764126" y="1392736"/>
            <a:ext cx="2495910" cy="20362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8259A</a:t>
            </a:r>
            <a:br>
              <a:rPr lang="en-IN" dirty="0"/>
            </a:br>
            <a:r>
              <a:rPr lang="en-IN" dirty="0"/>
              <a:t>- Internals</a:t>
            </a:r>
            <a:br>
              <a:rPr lang="en-IN" dirty="0"/>
            </a:br>
            <a:r>
              <a:rPr lang="en-IN" dirty="0"/>
              <a:t> (2/4)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Documents and Settings\Student\My Documents\My Pictures\vlcsnap-2014-04-02-11h53m25s249.png"/>
          <p:cNvPicPr>
            <a:picLocks noChangeAspect="1" noChangeArrowheads="1"/>
          </p:cNvPicPr>
          <p:nvPr/>
        </p:nvPicPr>
        <p:blipFill>
          <a:blip r:embed="rId2"/>
          <a:srcRect l="1250" t="5556" r="37500" b="4444"/>
          <a:stretch>
            <a:fillRect/>
          </a:stretch>
        </p:blipFill>
        <p:spPr bwMode="auto">
          <a:xfrm>
            <a:off x="3260036" y="787782"/>
            <a:ext cx="7036904" cy="527767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F164FA-A1CD-4120-B29A-37C4F291AAE7}"/>
              </a:ext>
            </a:extLst>
          </p:cNvPr>
          <p:cNvSpPr txBox="1"/>
          <p:nvPr/>
        </p:nvSpPr>
        <p:spPr>
          <a:xfrm>
            <a:off x="3147391" y="606546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Image Courtesy: Google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58206C-ACE7-4B06-A105-FD21BB43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7029C0-19F1-4AF0-9AA6-AEF4D5605FB9}"/>
              </a:ext>
            </a:extLst>
          </p:cNvPr>
          <p:cNvSpPr txBox="1">
            <a:spLocks/>
          </p:cNvSpPr>
          <p:nvPr/>
        </p:nvSpPr>
        <p:spPr>
          <a:xfrm>
            <a:off x="764126" y="1392736"/>
            <a:ext cx="2495910" cy="20362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8259A</a:t>
            </a:r>
            <a:br>
              <a:rPr lang="en-IN" dirty="0"/>
            </a:br>
            <a:r>
              <a:rPr lang="en-IN" dirty="0"/>
              <a:t>- Internals</a:t>
            </a:r>
            <a:br>
              <a:rPr lang="en-IN" dirty="0"/>
            </a:br>
            <a:r>
              <a:rPr lang="en-IN" dirty="0"/>
              <a:t> (3/4)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:\Documents and Settings\Student\My Documents\My Pictures\vlcsnap-2014-04-02-11h53m32s60.png"/>
          <p:cNvPicPr>
            <a:picLocks noChangeAspect="1" noChangeArrowheads="1"/>
          </p:cNvPicPr>
          <p:nvPr/>
        </p:nvPicPr>
        <p:blipFill>
          <a:blip r:embed="rId2"/>
          <a:srcRect l="1875" t="5556" r="33750" b="2222"/>
          <a:stretch>
            <a:fillRect/>
          </a:stretch>
        </p:blipFill>
        <p:spPr bwMode="auto">
          <a:xfrm>
            <a:off x="3220278" y="609599"/>
            <a:ext cx="7633251" cy="572493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3C8093-E6AF-461D-91FC-503EA4CD57C9}"/>
              </a:ext>
            </a:extLst>
          </p:cNvPr>
          <p:cNvSpPr txBox="1"/>
          <p:nvPr/>
        </p:nvSpPr>
        <p:spPr>
          <a:xfrm>
            <a:off x="3220278" y="632128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Image Courtesy: Google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DD3D49-B39D-408F-A968-AACF71D3F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DE063D-66B9-4D03-B868-6C21D1CF15D6}"/>
              </a:ext>
            </a:extLst>
          </p:cNvPr>
          <p:cNvSpPr txBox="1">
            <a:spLocks/>
          </p:cNvSpPr>
          <p:nvPr/>
        </p:nvSpPr>
        <p:spPr>
          <a:xfrm>
            <a:off x="764126" y="1392736"/>
            <a:ext cx="2495910" cy="20362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8259A</a:t>
            </a:r>
            <a:br>
              <a:rPr lang="en-IN" dirty="0"/>
            </a:br>
            <a:r>
              <a:rPr lang="en-IN" dirty="0"/>
              <a:t>- Internals</a:t>
            </a:r>
            <a:br>
              <a:rPr lang="en-IN" dirty="0"/>
            </a:br>
            <a:r>
              <a:rPr lang="en-IN" dirty="0"/>
              <a:t> (4/4)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Documents and Settings\Student\My Documents\My Pictures\vlcsnap-2014-04-02-11h53m46s209.png"/>
          <p:cNvPicPr>
            <a:picLocks noChangeAspect="1" noChangeArrowheads="1"/>
          </p:cNvPicPr>
          <p:nvPr/>
        </p:nvPicPr>
        <p:blipFill>
          <a:blip r:embed="rId2"/>
          <a:srcRect l="1250" t="5556" r="33750"/>
          <a:stretch>
            <a:fillRect/>
          </a:stretch>
        </p:blipFill>
        <p:spPr bwMode="auto">
          <a:xfrm>
            <a:off x="3260036" y="532076"/>
            <a:ext cx="7457032" cy="55927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5D81AD-3A5B-4597-B311-E45715185174}"/>
              </a:ext>
            </a:extLst>
          </p:cNvPr>
          <p:cNvSpPr txBox="1"/>
          <p:nvPr/>
        </p:nvSpPr>
        <p:spPr>
          <a:xfrm>
            <a:off x="3260036" y="617203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Image Courtesy: Google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3B58D7-1DDD-4412-9B74-A8BBC50C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FD1422-690A-4DD4-A2AD-ED2872239DFD}"/>
              </a:ext>
            </a:extLst>
          </p:cNvPr>
          <p:cNvSpPr txBox="1">
            <a:spLocks/>
          </p:cNvSpPr>
          <p:nvPr/>
        </p:nvSpPr>
        <p:spPr>
          <a:xfrm>
            <a:off x="764126" y="1392736"/>
            <a:ext cx="2495910" cy="20362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8259A</a:t>
            </a:r>
            <a:br>
              <a:rPr lang="en-IN" dirty="0"/>
            </a:br>
            <a:r>
              <a:rPr lang="en-IN" dirty="0"/>
              <a:t>- Internals</a:t>
            </a:r>
            <a:br>
              <a:rPr lang="en-IN" dirty="0"/>
            </a:br>
            <a:r>
              <a:rPr lang="en-IN" dirty="0"/>
              <a:t> (IPR)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:\Documents and Settings\Student\My Documents\My Pictures\vlcsnap-2014-04-02-11h54m02s113.png"/>
          <p:cNvPicPr>
            <a:picLocks noChangeAspect="1" noChangeArrowheads="1"/>
          </p:cNvPicPr>
          <p:nvPr/>
        </p:nvPicPr>
        <p:blipFill>
          <a:blip r:embed="rId2"/>
          <a:srcRect l="1875" t="5556" r="35000"/>
          <a:stretch>
            <a:fillRect/>
          </a:stretch>
        </p:blipFill>
        <p:spPr bwMode="auto">
          <a:xfrm>
            <a:off x="3087756" y="526773"/>
            <a:ext cx="7739270" cy="580445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7F2BD6-F94B-4D32-82C6-CAB57AD360E4}"/>
              </a:ext>
            </a:extLst>
          </p:cNvPr>
          <p:cNvSpPr txBox="1"/>
          <p:nvPr/>
        </p:nvSpPr>
        <p:spPr>
          <a:xfrm>
            <a:off x="2955234" y="633122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Image Courtesy: Google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E5A059-2C8C-45B6-989A-BB1055A6E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797A18-BDA9-48DD-9B60-D244BBE1AEDB}"/>
              </a:ext>
            </a:extLst>
          </p:cNvPr>
          <p:cNvSpPr txBox="1">
            <a:spLocks/>
          </p:cNvSpPr>
          <p:nvPr/>
        </p:nvSpPr>
        <p:spPr>
          <a:xfrm>
            <a:off x="684613" y="1392735"/>
            <a:ext cx="2495910" cy="20362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8259A</a:t>
            </a:r>
            <a:br>
              <a:rPr lang="en-IN" dirty="0"/>
            </a:br>
            <a:r>
              <a:rPr lang="en-IN" dirty="0"/>
              <a:t>- Internals</a:t>
            </a:r>
            <a:br>
              <a:rPr lang="en-IN" dirty="0"/>
            </a:br>
            <a:r>
              <a:rPr lang="en-IN" dirty="0"/>
              <a:t> (ISR)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Documents and Settings\Student\My Documents\My Pictures\vlcsnap-2014-04-02-11h54m13s219.png"/>
          <p:cNvPicPr>
            <a:picLocks noChangeAspect="1" noChangeArrowheads="1"/>
          </p:cNvPicPr>
          <p:nvPr/>
        </p:nvPicPr>
        <p:blipFill>
          <a:blip r:embed="rId2"/>
          <a:srcRect l="1875" t="5556" r="35625"/>
          <a:stretch>
            <a:fillRect/>
          </a:stretch>
        </p:blipFill>
        <p:spPr bwMode="auto">
          <a:xfrm>
            <a:off x="2849219" y="462169"/>
            <a:ext cx="7911548" cy="593366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3B2628-FA9E-4932-AD4D-641023D36C1D}"/>
              </a:ext>
            </a:extLst>
          </p:cNvPr>
          <p:cNvSpPr txBox="1"/>
          <p:nvPr/>
        </p:nvSpPr>
        <p:spPr>
          <a:xfrm>
            <a:off x="2743201" y="637760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Image Courtesy: Google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41092F-D3D2-4D20-8987-B82C5E88F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E5E14F-2477-47BD-A431-490818D59196}"/>
              </a:ext>
            </a:extLst>
          </p:cNvPr>
          <p:cNvSpPr txBox="1">
            <a:spLocks/>
          </p:cNvSpPr>
          <p:nvPr/>
        </p:nvSpPr>
        <p:spPr>
          <a:xfrm>
            <a:off x="531812" y="1512006"/>
            <a:ext cx="2495910" cy="20362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8259A</a:t>
            </a:r>
            <a:br>
              <a:rPr lang="en-IN" dirty="0"/>
            </a:br>
            <a:r>
              <a:rPr lang="en-IN" dirty="0"/>
              <a:t>- Internals</a:t>
            </a:r>
            <a:br>
              <a:rPr lang="en-IN" dirty="0"/>
            </a:br>
            <a:r>
              <a:rPr lang="en-IN" dirty="0"/>
              <a:t> (PR)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Documents and Settings\Student\My Documents\My Pictures\vlcsnap-2014-04-02-11h54m39s225.png"/>
          <p:cNvPicPr>
            <a:picLocks noChangeAspect="1" noChangeArrowheads="1"/>
          </p:cNvPicPr>
          <p:nvPr/>
        </p:nvPicPr>
        <p:blipFill>
          <a:blip r:embed="rId2"/>
          <a:srcRect l="1875" t="5556" r="33750"/>
          <a:stretch>
            <a:fillRect/>
          </a:stretch>
        </p:blipFill>
        <p:spPr bwMode="auto">
          <a:xfrm>
            <a:off x="3140765" y="502754"/>
            <a:ext cx="7803323" cy="585249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4615EF-766C-4603-9E3F-FDBE5CF0E7A6}"/>
              </a:ext>
            </a:extLst>
          </p:cNvPr>
          <p:cNvSpPr txBox="1"/>
          <p:nvPr/>
        </p:nvSpPr>
        <p:spPr>
          <a:xfrm>
            <a:off x="3048000" y="632294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Image Courtesy: Google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79B440-33DE-44DE-B767-F3964B14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E62166-BF1C-4C4F-AA2B-03BCFB55E099}"/>
              </a:ext>
            </a:extLst>
          </p:cNvPr>
          <p:cNvSpPr txBox="1">
            <a:spLocks/>
          </p:cNvSpPr>
          <p:nvPr/>
        </p:nvSpPr>
        <p:spPr>
          <a:xfrm>
            <a:off x="764126" y="1392736"/>
            <a:ext cx="2495910" cy="20362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8259A</a:t>
            </a:r>
            <a:br>
              <a:rPr lang="en-IN" dirty="0"/>
            </a:br>
            <a:r>
              <a:rPr lang="en-IN" dirty="0"/>
              <a:t>- Internals</a:t>
            </a:r>
            <a:br>
              <a:rPr lang="en-IN" dirty="0"/>
            </a:br>
            <a:r>
              <a:rPr lang="en-IN" dirty="0"/>
              <a:t> (IMR)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Documents and Settings\Student\My Documents\My Pictures\vlcsnap-2014-04-02-11h55m01s188.png"/>
          <p:cNvPicPr>
            <a:picLocks noChangeAspect="1" noChangeArrowheads="1"/>
          </p:cNvPicPr>
          <p:nvPr/>
        </p:nvPicPr>
        <p:blipFill>
          <a:blip r:embed="rId2"/>
          <a:srcRect l="1875" t="5556" r="32500" b="4444"/>
          <a:stretch>
            <a:fillRect/>
          </a:stretch>
        </p:blipFill>
        <p:spPr bwMode="auto">
          <a:xfrm>
            <a:off x="3154016" y="541682"/>
            <a:ext cx="7699513" cy="577463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28A040-FB5D-43CE-83D3-40FAD68701E3}"/>
              </a:ext>
            </a:extLst>
          </p:cNvPr>
          <p:cNvSpPr txBox="1"/>
          <p:nvPr/>
        </p:nvSpPr>
        <p:spPr>
          <a:xfrm>
            <a:off x="3048000" y="631631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Image Courtesy: Google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FBD4EE-ED13-452C-AFBD-B513836A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845399-33FE-4BAD-A00F-71F3AE7E44D4}"/>
              </a:ext>
            </a:extLst>
          </p:cNvPr>
          <p:cNvSpPr txBox="1">
            <a:spLocks/>
          </p:cNvSpPr>
          <p:nvPr/>
        </p:nvSpPr>
        <p:spPr>
          <a:xfrm>
            <a:off x="764126" y="1392736"/>
            <a:ext cx="2495910" cy="20362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8259A</a:t>
            </a:r>
            <a:br>
              <a:rPr lang="en-IN" dirty="0"/>
            </a:br>
            <a:r>
              <a:rPr lang="en-IN" dirty="0"/>
              <a:t>- Internals</a:t>
            </a:r>
            <a:br>
              <a:rPr lang="en-IN" dirty="0"/>
            </a:br>
            <a:r>
              <a:rPr lang="en-IN" dirty="0"/>
              <a:t> (CAS)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/>
          </p:cNvSpPr>
          <p:nvPr/>
        </p:nvSpPr>
        <p:spPr>
          <a:xfrm>
            <a:off x="8220138" y="4158648"/>
            <a:ext cx="2156991" cy="196740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75000"/>
                  </a:srgbClr>
                </a:solidFill>
                <a:effectLst/>
                <a:uLnTx/>
                <a:uFillTx/>
                <a:latin typeface="Century Schoolbook" pitchFamily="18" charset="0"/>
                <a:ea typeface="+mn-ea"/>
                <a:cs typeface="+mn-cs"/>
              </a:rPr>
              <a:t>Connecting Multiple (64) interrupted I/O devices to processor</a:t>
            </a:r>
            <a:endParaRPr kumimoji="0" lang="tr-TR" sz="2000" b="1" i="0" u="none" strike="noStrike" kern="1200" cap="none" spc="0" normalizeH="0" baseline="0" noProof="0" dirty="0">
              <a:ln>
                <a:noFill/>
              </a:ln>
              <a:solidFill>
                <a:srgbClr val="353535">
                  <a:lumMod val="75000"/>
                </a:srgbClr>
              </a:solidFill>
              <a:effectLst/>
              <a:uLnTx/>
              <a:uFillTx/>
              <a:latin typeface="Century Schoolbook" pitchFamily="18" charset="0"/>
              <a:ea typeface="+mn-ea"/>
              <a:cs typeface="+mn-cs"/>
            </a:endParaRPr>
          </a:p>
        </p:txBody>
      </p:sp>
      <p:sp>
        <p:nvSpPr>
          <p:cNvPr id="26" name="Прямоугольник 28"/>
          <p:cNvSpPr/>
          <p:nvPr/>
        </p:nvSpPr>
        <p:spPr>
          <a:xfrm>
            <a:off x="6271055" y="3024473"/>
            <a:ext cx="1008112" cy="104411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07549" y="3078298"/>
            <a:ext cx="430887" cy="12192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…………………</a:t>
            </a:r>
            <a:endParaRPr kumimoji="0" lang="tr-T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2" name="Прямоугольник 36"/>
          <p:cNvSpPr/>
          <p:nvPr/>
        </p:nvSpPr>
        <p:spPr>
          <a:xfrm>
            <a:off x="7205833" y="3687898"/>
            <a:ext cx="384248" cy="21544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INT</a:t>
            </a:r>
            <a:endParaRPr kumimoji="0" lang="tr-T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6" name="Прямоугольник 47"/>
          <p:cNvSpPr/>
          <p:nvPr/>
        </p:nvSpPr>
        <p:spPr>
          <a:xfrm>
            <a:off x="3962400" y="2925762"/>
            <a:ext cx="533400" cy="2616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INT</a:t>
            </a:r>
            <a:endParaRPr kumimoji="0" lang="tr-T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7" name="Прямоугольник 49"/>
          <p:cNvSpPr/>
          <p:nvPr/>
        </p:nvSpPr>
        <p:spPr>
          <a:xfrm>
            <a:off x="7875949" y="2353743"/>
            <a:ext cx="1357536" cy="16921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8" name="Прямоугольник 50"/>
          <p:cNvSpPr/>
          <p:nvPr/>
        </p:nvSpPr>
        <p:spPr>
          <a:xfrm>
            <a:off x="7808939" y="3199837"/>
            <a:ext cx="675928" cy="27699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INTR</a:t>
            </a:r>
            <a:endParaRPr kumimoji="0" lang="tr-T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3" name="Прямоугольник 14"/>
          <p:cNvSpPr/>
          <p:nvPr/>
        </p:nvSpPr>
        <p:spPr>
          <a:xfrm>
            <a:off x="3020835" y="1798417"/>
            <a:ext cx="338554" cy="609600"/>
          </a:xfrm>
          <a:prstGeom prst="rect">
            <a:avLst/>
          </a:prstGeom>
        </p:spPr>
        <p:txBody>
          <a:bodyPr vert="vert270"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……..…</a:t>
            </a:r>
            <a:endParaRPr kumimoji="0" lang="tr-T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CBFAEF-E67A-45D4-B2FB-7C66D145B6E0}"/>
              </a:ext>
            </a:extLst>
          </p:cNvPr>
          <p:cNvGrpSpPr/>
          <p:nvPr/>
        </p:nvGrpSpPr>
        <p:grpSpPr>
          <a:xfrm>
            <a:off x="1739337" y="1424076"/>
            <a:ext cx="7669976" cy="5007987"/>
            <a:chOff x="2057400" y="943168"/>
            <a:chExt cx="7610309" cy="5182994"/>
          </a:xfrm>
        </p:grpSpPr>
        <p:grpSp>
          <p:nvGrpSpPr>
            <p:cNvPr id="2" name="Группа 16"/>
            <p:cNvGrpSpPr/>
            <p:nvPr/>
          </p:nvGrpSpPr>
          <p:grpSpPr>
            <a:xfrm>
              <a:off x="2106453" y="943168"/>
              <a:ext cx="2340159" cy="1485293"/>
              <a:chOff x="582453" y="1232756"/>
              <a:chExt cx="2340159" cy="1485293"/>
            </a:xfrm>
          </p:grpSpPr>
          <p:sp>
            <p:nvSpPr>
              <p:cNvPr id="7" name="Прямоугольник 4"/>
              <p:cNvSpPr/>
              <p:nvPr/>
            </p:nvSpPr>
            <p:spPr>
              <a:xfrm>
                <a:off x="1763688" y="1232756"/>
                <a:ext cx="1008112" cy="104411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8" name="Прямоугольник 5"/>
              <p:cNvSpPr/>
              <p:nvPr/>
            </p:nvSpPr>
            <p:spPr>
              <a:xfrm>
                <a:off x="582453" y="1244043"/>
                <a:ext cx="1046076" cy="2160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itchFamily="18" charset="0"/>
                    <a:ea typeface="Cambria Math" pitchFamily="18" charset="0"/>
                    <a:cs typeface="+mn-cs"/>
                  </a:rPr>
                  <a:t>External e device 00</a:t>
                </a:r>
                <a:endParaRPr kumimoji="0" lang="tr-T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itchFamily="18" charset="0"/>
                  <a:ea typeface="Cambria Math" pitchFamily="18" charset="0"/>
                  <a:cs typeface="+mn-cs"/>
                </a:endParaRPr>
              </a:p>
            </p:txBody>
          </p:sp>
          <p:sp>
            <p:nvSpPr>
              <p:cNvPr id="9" name="Прямоугольник 6"/>
              <p:cNvSpPr/>
              <p:nvPr/>
            </p:nvSpPr>
            <p:spPr>
              <a:xfrm>
                <a:off x="609600" y="2060848"/>
                <a:ext cx="1010072" cy="2160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itchFamily="18" charset="0"/>
                    <a:ea typeface="Cambria Math" pitchFamily="18" charset="0"/>
                    <a:cs typeface="+mn-cs"/>
                  </a:rPr>
                  <a:t>External e device 07</a:t>
                </a:r>
                <a:endParaRPr kumimoji="0" lang="tr-T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itchFamily="18" charset="0"/>
                  <a:ea typeface="Cambria Math" pitchFamily="18" charset="0"/>
                  <a:cs typeface="+mn-cs"/>
                </a:endParaRPr>
              </a:p>
            </p:txBody>
          </p:sp>
          <p:sp>
            <p:nvSpPr>
              <p:cNvPr id="11" name="Прямоугольник 8"/>
              <p:cNvSpPr/>
              <p:nvPr/>
            </p:nvSpPr>
            <p:spPr>
              <a:xfrm>
                <a:off x="1474812" y="2348717"/>
                <a:ext cx="14478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entury Schoolbook" pitchFamily="18" charset="0"/>
                    <a:ea typeface="+mn-ea"/>
                    <a:cs typeface="+mn-cs"/>
                  </a:rPr>
                  <a:t>Slave 8259A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entury Schoolbook" pitchFamily="18" charset="0"/>
                    <a:ea typeface="+mn-ea"/>
                    <a:cs typeface="+mn-cs"/>
                  </a:rPr>
                  <a:t>Interrupt controller </a:t>
                </a:r>
                <a:endParaRPr kumimoji="0" lang="tr-T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entury Schoolbook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" name="Прямоугольник 12"/>
              <p:cNvSpPr/>
              <p:nvPr/>
            </p:nvSpPr>
            <p:spPr>
              <a:xfrm>
                <a:off x="1676400" y="1268760"/>
                <a:ext cx="52231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IR0</a:t>
                </a:r>
                <a:endParaRPr kumimoji="0" lang="tr-T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3" name="Прямоугольник 13"/>
              <p:cNvSpPr/>
              <p:nvPr/>
            </p:nvSpPr>
            <p:spPr>
              <a:xfrm>
                <a:off x="1676400" y="2039779"/>
                <a:ext cx="410108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IR7</a:t>
                </a:r>
                <a:endParaRPr kumimoji="0" lang="tr-T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4" name="Прямоугольник 14"/>
              <p:cNvSpPr/>
              <p:nvPr/>
            </p:nvSpPr>
            <p:spPr>
              <a:xfrm>
                <a:off x="969986" y="1422840"/>
                <a:ext cx="338554" cy="609600"/>
              </a:xfrm>
              <a:prstGeom prst="rect">
                <a:avLst/>
              </a:prstGeom>
            </p:spPr>
            <p:txBody>
              <a:bodyPr vert="vert270"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……..…</a:t>
                </a:r>
                <a:endParaRPr kumimoji="0" lang="tr-T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5" name="Прямоугольник 15"/>
              <p:cNvSpPr/>
              <p:nvPr/>
            </p:nvSpPr>
            <p:spPr>
              <a:xfrm>
                <a:off x="2362200" y="1628800"/>
                <a:ext cx="420488" cy="246221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INT</a:t>
                </a:r>
                <a:endParaRPr kumimoji="0" lang="tr-T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  <p:sp>
          <p:nvSpPr>
            <p:cNvPr id="28" name="Прямоугольник 32"/>
            <p:cNvSpPr/>
            <p:nvPr/>
          </p:nvSpPr>
          <p:spPr>
            <a:xfrm>
              <a:off x="6353062" y="2125575"/>
              <a:ext cx="13716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Century Schoolbook" pitchFamily="18" charset="0"/>
                  <a:ea typeface="+mn-ea"/>
                  <a:cs typeface="+mn-cs"/>
                </a:rPr>
                <a:t>Master 8259A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Century Schoolbook" pitchFamily="18" charset="0"/>
                  <a:ea typeface="+mn-ea"/>
                  <a:cs typeface="+mn-cs"/>
                </a:rPr>
                <a:t>Interrupt controller </a:t>
              </a:r>
              <a:endParaRPr kumimoji="0" lang="tr-TR" sz="10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entury Schoolbook" pitchFamily="18" charset="0"/>
                <a:ea typeface="+mn-ea"/>
                <a:cs typeface="+mn-cs"/>
              </a:endParaRPr>
            </a:p>
          </p:txBody>
        </p:sp>
        <p:cxnSp>
          <p:nvCxnSpPr>
            <p:cNvPr id="33" name="Прямая со стрелкой 42"/>
            <p:cNvCxnSpPr/>
            <p:nvPr/>
          </p:nvCxnSpPr>
          <p:spPr>
            <a:xfrm>
              <a:off x="4419600" y="3078162"/>
              <a:ext cx="2120044" cy="3725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44"/>
            <p:cNvCxnSpPr/>
            <p:nvPr/>
          </p:nvCxnSpPr>
          <p:spPr>
            <a:xfrm>
              <a:off x="4295800" y="1480176"/>
              <a:ext cx="2232248" cy="1277852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46"/>
            <p:cNvCxnSpPr/>
            <p:nvPr/>
          </p:nvCxnSpPr>
          <p:spPr>
            <a:xfrm flipV="1">
              <a:off x="4115780" y="3550116"/>
              <a:ext cx="2448272" cy="2106524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52"/>
            <p:cNvCxnSpPr>
              <a:cxnSpLocks/>
            </p:cNvCxnSpPr>
            <p:nvPr/>
          </p:nvCxnSpPr>
          <p:spPr>
            <a:xfrm flipV="1">
              <a:off x="7563442" y="2931202"/>
              <a:ext cx="595470" cy="618914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Прямоугольник 53"/>
            <p:cNvSpPr/>
            <p:nvPr/>
          </p:nvSpPr>
          <p:spPr>
            <a:xfrm>
              <a:off x="7991309" y="1617182"/>
              <a:ext cx="16764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Schoolbook" pitchFamily="18" charset="0"/>
                  <a:ea typeface="+mn-ea"/>
                  <a:cs typeface="+mn-cs"/>
                </a:rPr>
                <a:t>Microprocessor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 </a:t>
              </a:r>
              <a:endPara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grpSp>
          <p:nvGrpSpPr>
            <p:cNvPr id="3" name="Группа 16"/>
            <p:cNvGrpSpPr/>
            <p:nvPr/>
          </p:nvGrpSpPr>
          <p:grpSpPr>
            <a:xfrm>
              <a:off x="2057400" y="4669305"/>
              <a:ext cx="2458244" cy="1456857"/>
              <a:chOff x="533400" y="829143"/>
              <a:chExt cx="2458244" cy="1456857"/>
            </a:xfrm>
          </p:grpSpPr>
          <p:sp>
            <p:nvSpPr>
              <p:cNvPr id="45" name="Прямоугольник 4"/>
              <p:cNvSpPr/>
              <p:nvPr/>
            </p:nvSpPr>
            <p:spPr>
              <a:xfrm>
                <a:off x="1763688" y="1232756"/>
                <a:ext cx="1008112" cy="104411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46" name="Прямоугольник 5"/>
              <p:cNvSpPr/>
              <p:nvPr/>
            </p:nvSpPr>
            <p:spPr>
              <a:xfrm>
                <a:off x="533400" y="1232756"/>
                <a:ext cx="1122276" cy="2160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itchFamily="18" charset="0"/>
                    <a:ea typeface="Cambria Math" pitchFamily="18" charset="0"/>
                    <a:cs typeface="+mn-cs"/>
                  </a:rPr>
                  <a:t>External e device  53</a:t>
                </a:r>
                <a:endParaRPr kumimoji="0" lang="tr-T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itchFamily="18" charset="0"/>
                  <a:ea typeface="Cambria Math" pitchFamily="18" charset="0"/>
                  <a:cs typeface="+mn-cs"/>
                </a:endParaRPr>
              </a:p>
            </p:txBody>
          </p:sp>
          <p:sp>
            <p:nvSpPr>
              <p:cNvPr id="47" name="Прямоугольник 6"/>
              <p:cNvSpPr/>
              <p:nvPr/>
            </p:nvSpPr>
            <p:spPr>
              <a:xfrm>
                <a:off x="533400" y="2060848"/>
                <a:ext cx="1086272" cy="2160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itchFamily="18" charset="0"/>
                    <a:ea typeface="Cambria Math" pitchFamily="18" charset="0"/>
                    <a:cs typeface="+mn-cs"/>
                  </a:rPr>
                  <a:t>External e device 64</a:t>
                </a:r>
                <a:endParaRPr kumimoji="0" lang="tr-T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itchFamily="18" charset="0"/>
                  <a:ea typeface="Cambria Math" pitchFamily="18" charset="0"/>
                  <a:cs typeface="+mn-cs"/>
                </a:endParaRPr>
              </a:p>
            </p:txBody>
          </p:sp>
          <p:sp>
            <p:nvSpPr>
              <p:cNvPr id="48" name="Прямоугольник 8"/>
              <p:cNvSpPr/>
              <p:nvPr/>
            </p:nvSpPr>
            <p:spPr>
              <a:xfrm>
                <a:off x="1543844" y="829143"/>
                <a:ext cx="14478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entury Schoolbook" pitchFamily="18" charset="0"/>
                    <a:ea typeface="+mn-ea"/>
                    <a:cs typeface="+mn-cs"/>
                  </a:rPr>
                  <a:t>Slave 8259A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entury Schoolbook" pitchFamily="18" charset="0"/>
                    <a:ea typeface="+mn-ea"/>
                    <a:cs typeface="+mn-cs"/>
                  </a:rPr>
                  <a:t>Interrupt controller </a:t>
                </a:r>
                <a:endParaRPr kumimoji="0" lang="tr-T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entury Schoolbook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9" name="Прямоугольник 12"/>
              <p:cNvSpPr/>
              <p:nvPr/>
            </p:nvSpPr>
            <p:spPr>
              <a:xfrm>
                <a:off x="1676400" y="1268760"/>
                <a:ext cx="52231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IR0</a:t>
                </a:r>
                <a:endParaRPr kumimoji="0" lang="tr-T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50" name="Прямоугольник 13"/>
              <p:cNvSpPr/>
              <p:nvPr/>
            </p:nvSpPr>
            <p:spPr>
              <a:xfrm>
                <a:off x="1676400" y="2039779"/>
                <a:ext cx="410108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IR7</a:t>
                </a:r>
                <a:endParaRPr kumimoji="0" lang="tr-T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51" name="Прямоугольник 14"/>
              <p:cNvSpPr/>
              <p:nvPr/>
            </p:nvSpPr>
            <p:spPr>
              <a:xfrm>
                <a:off x="925261" y="1475343"/>
                <a:ext cx="338554" cy="609600"/>
              </a:xfrm>
              <a:prstGeom prst="rect">
                <a:avLst/>
              </a:prstGeom>
            </p:spPr>
            <p:txBody>
              <a:bodyPr vert="vert270"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……..…</a:t>
                </a:r>
                <a:endParaRPr kumimoji="0" lang="tr-T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52" name="Прямоугольник 15"/>
              <p:cNvSpPr/>
              <p:nvPr/>
            </p:nvSpPr>
            <p:spPr>
              <a:xfrm>
                <a:off x="2362200" y="1628800"/>
                <a:ext cx="420488" cy="246221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INT</a:t>
                </a:r>
                <a:endParaRPr kumimoji="0" lang="tr-T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" name="Прямоугольник 14"/>
          <p:cNvSpPr/>
          <p:nvPr/>
        </p:nvSpPr>
        <p:spPr>
          <a:xfrm>
            <a:off x="2871652" y="5573624"/>
            <a:ext cx="338554" cy="609600"/>
          </a:xfrm>
          <a:prstGeom prst="rect">
            <a:avLst/>
          </a:prstGeom>
        </p:spPr>
        <p:txBody>
          <a:bodyPr vert="vert270"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……..…</a:t>
            </a:r>
            <a:endParaRPr kumimoji="0" lang="tr-T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2" name="Прямоугольник 13"/>
          <p:cNvSpPr/>
          <p:nvPr/>
        </p:nvSpPr>
        <p:spPr>
          <a:xfrm>
            <a:off x="5738696" y="3705505"/>
            <a:ext cx="4101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IR7</a:t>
            </a:r>
            <a:endParaRPr kumimoji="0" lang="tr-T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3" name="Прямоугольник 14"/>
          <p:cNvSpPr/>
          <p:nvPr/>
        </p:nvSpPr>
        <p:spPr>
          <a:xfrm>
            <a:off x="2871652" y="1586280"/>
            <a:ext cx="338554" cy="609600"/>
          </a:xfrm>
          <a:prstGeom prst="rect">
            <a:avLst/>
          </a:prstGeom>
        </p:spPr>
        <p:txBody>
          <a:bodyPr vert="vert270"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……..…</a:t>
            </a:r>
            <a:endParaRPr kumimoji="0" lang="tr-T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4" name="Прямоугольник 12"/>
          <p:cNvSpPr/>
          <p:nvPr/>
        </p:nvSpPr>
        <p:spPr>
          <a:xfrm>
            <a:off x="5746453" y="2955187"/>
            <a:ext cx="5223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IR0</a:t>
            </a:r>
            <a:endParaRPr kumimoji="0" lang="tr-T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DE785-1F19-407C-8C84-39DA40BA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817343-464E-46B0-8078-4786BDC73971}"/>
              </a:ext>
            </a:extLst>
          </p:cNvPr>
          <p:cNvSpPr txBox="1"/>
          <p:nvPr/>
        </p:nvSpPr>
        <p:spPr>
          <a:xfrm>
            <a:off x="8052431" y="6247644"/>
            <a:ext cx="2508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Image Courtesy: Google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65248522-2325-409D-A37A-9E0992C5E7CF}"/>
              </a:ext>
            </a:extLst>
          </p:cNvPr>
          <p:cNvSpPr txBox="1">
            <a:spLocks/>
          </p:cNvSpPr>
          <p:nvPr/>
        </p:nvSpPr>
        <p:spPr>
          <a:xfrm>
            <a:off x="1744786" y="425937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Cascading multiple 8259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7F9D-8F5A-4811-B42C-C5FF3D44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35FEE-1C4F-4FB7-BE5E-B1C3B639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655298"/>
            <a:ext cx="8281401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[1] </a:t>
            </a:r>
            <a:r>
              <a:rPr lang="en-US" sz="2400" dirty="0"/>
              <a:t>K. M. </a:t>
            </a:r>
            <a:r>
              <a:rPr lang="en-US" sz="2400" dirty="0" err="1"/>
              <a:t>Bhurchandi</a:t>
            </a:r>
            <a:r>
              <a:rPr lang="en-US" sz="2400" dirty="0"/>
              <a:t> and A. K. Ray, “Advanced Microprocessors and Peripherals – with ARM and an Introduction to Microcontrollers and Interfacing”, Tata McGraw Hill, 3</a:t>
            </a:r>
            <a:r>
              <a:rPr lang="en-US" sz="2400" baseline="30000" dirty="0"/>
              <a:t>rd</a:t>
            </a:r>
            <a:r>
              <a:rPr lang="en-US" sz="2400" dirty="0"/>
              <a:t>  ed.,  2015.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Note: Almost all figures and text content taken from the above stated book.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EA22B-D71E-404F-B4D3-5D09216B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44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591A-EF67-4E6F-94A6-5958055A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81133"/>
          </a:xfrm>
        </p:spPr>
        <p:txBody>
          <a:bodyPr/>
          <a:lstStyle/>
          <a:p>
            <a:r>
              <a:rPr lang="en-IN" dirty="0"/>
              <a:t>Types of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3530F-01C7-445B-BA45-D0DB32C05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695" y="1505243"/>
            <a:ext cx="9281917" cy="4728647"/>
          </a:xfrm>
        </p:spPr>
        <p:txBody>
          <a:bodyPr>
            <a:normAutofit fontScale="92500" lnSpcReduction="10000"/>
          </a:bodyPr>
          <a:lstStyle/>
          <a:p>
            <a:pPr indent="457200" algn="just">
              <a:lnSpc>
                <a:spcPct val="107000"/>
              </a:lnSpc>
              <a:spcBef>
                <a:spcPts val="0"/>
              </a:spcBef>
            </a:pPr>
            <a:r>
              <a:rPr lang="en-IN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Pulse sequence is decided by the required motion of the shaft. </a:t>
            </a:r>
          </a:p>
          <a:p>
            <a:pPr indent="457200" algn="just">
              <a:lnSpc>
                <a:spcPct val="107000"/>
              </a:lnSpc>
              <a:spcBef>
                <a:spcPts val="0"/>
              </a:spcBef>
            </a:pPr>
            <a:r>
              <a:rPr lang="en-IN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 Types of schemes</a:t>
            </a:r>
          </a:p>
          <a:p>
            <a:pPr marL="1085850" lvl="1" indent="-342900" algn="just">
              <a:lnSpc>
                <a:spcPct val="107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2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Wave Scheme</a:t>
            </a:r>
          </a:p>
          <a:p>
            <a:pPr marL="1085850" lvl="1" indent="-342900" algn="just">
              <a:lnSpc>
                <a:spcPct val="107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Full Step Scheme</a:t>
            </a:r>
          </a:p>
          <a:p>
            <a:pPr marL="1085850" lvl="1" indent="-342900" algn="just">
              <a:lnSpc>
                <a:spcPct val="107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2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Half Step Scheme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indent="457200" algn="just">
              <a:lnSpc>
                <a:spcPct val="107000"/>
              </a:lnSpc>
              <a:spcBef>
                <a:spcPts val="0"/>
              </a:spcBef>
            </a:pPr>
            <a:r>
              <a:rPr lang="en-IN" sz="2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Wave </a:t>
            </a:r>
            <a:r>
              <a:rPr lang="en-IN" sz="2200" b="1" dirty="0"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S</a:t>
            </a:r>
            <a:r>
              <a:rPr lang="en-IN" sz="2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cheme</a:t>
            </a:r>
          </a:p>
          <a:p>
            <a:pPr marL="1085850" lvl="1" algn="just">
              <a:lnSpc>
                <a:spcPct val="107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A simple scheme to rotate the shaft of stepper motor. 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085850" lvl="1" algn="just">
              <a:lnSpc>
                <a:spcPct val="107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Here </a:t>
            </a:r>
            <a:r>
              <a:rPr lang="en-IN" sz="2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W</a:t>
            </a:r>
            <a:r>
              <a:rPr lang="en-IN" sz="2200" baseline="-25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a</a:t>
            </a:r>
            <a:r>
              <a:rPr lang="en-IN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,</a:t>
            </a:r>
            <a:r>
              <a:rPr lang="en-IN" sz="2200" baseline="-25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IN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W</a:t>
            </a:r>
            <a:r>
              <a:rPr lang="en-IN" sz="2200" baseline="-25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b</a:t>
            </a:r>
            <a:r>
              <a:rPr lang="en-IN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, </a:t>
            </a:r>
            <a:r>
              <a:rPr lang="en-IN" sz="2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W</a:t>
            </a:r>
            <a:r>
              <a:rPr lang="en-IN" sz="2200" baseline="-25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c</a:t>
            </a:r>
            <a:r>
              <a:rPr lang="en-IN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,</a:t>
            </a:r>
            <a:r>
              <a:rPr lang="en-IN" sz="2200" baseline="-25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IN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and</a:t>
            </a:r>
            <a:r>
              <a:rPr lang="en-IN" sz="2200" baseline="-25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IN" sz="2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W</a:t>
            </a:r>
            <a:r>
              <a:rPr lang="en-IN" sz="2200" baseline="-25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d</a:t>
            </a:r>
            <a:r>
              <a:rPr lang="en-IN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are applied with the required voltage pulses, in cyclic fashion. To change the rotation in opposite direction give pulse sequence in reverse direction.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indent="457200" algn="just">
              <a:lnSpc>
                <a:spcPct val="107000"/>
              </a:lnSpc>
              <a:spcBef>
                <a:spcPts val="0"/>
              </a:spcBef>
            </a:pPr>
            <a:r>
              <a:rPr lang="en-IN" sz="2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Full Step </a:t>
            </a:r>
            <a:r>
              <a:rPr lang="en-IN" sz="2200" b="1" dirty="0"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S</a:t>
            </a:r>
            <a:r>
              <a:rPr lang="en-IN" sz="2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cheme</a:t>
            </a:r>
          </a:p>
          <a:p>
            <a:pPr marL="1085850" lvl="1" indent="-342900" algn="just">
              <a:lnSpc>
                <a:spcPct val="107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Here consecutive two windings are excited at a time. These are shifted only one position at a time.</a:t>
            </a:r>
          </a:p>
          <a:p>
            <a:pPr marL="342900" marR="0" lvl="0" indent="457200" algn="just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r>
              <a:rPr lang="en-IN" sz="2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Half Step Scheme</a:t>
            </a:r>
          </a:p>
          <a:p>
            <a:pPr marL="1028700" lvl="1" algn="just">
              <a:lnSpc>
                <a:spcPct val="107000"/>
              </a:lnSpc>
              <a:spcBef>
                <a:spcPts val="0"/>
              </a:spcBef>
              <a:buClr>
                <a:srgbClr val="353535"/>
              </a:buClr>
              <a:buFont typeface="Courier New" panose="02070309020205020404" pitchFamily="49" charset="0"/>
              <a:buChar char="o"/>
              <a:defRPr/>
            </a:pPr>
            <a:r>
              <a:rPr lang="en-I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Combination of Wave and Full Step scheme. Used for step angle reduction.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1085850" lvl="1" indent="-342900" algn="just">
              <a:lnSpc>
                <a:spcPct val="107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93A8C-B108-47B9-AF15-D4D0CD4CD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79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E773-82C8-4AFF-B82A-086C912F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42" y="3106608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IN" sz="6600" b="1" dirty="0">
                <a:latin typeface="Edwardian Script ITC" panose="030303020407070D0804" pitchFamily="66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513451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52776-333B-4AB0-BFB8-A766C449E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56545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Table 1:  Wave Winding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427A45-4785-406E-B0AA-8B38F564FD0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21925" y="1631853"/>
          <a:ext cx="8911686" cy="41447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5096">
                  <a:extLst>
                    <a:ext uri="{9D8B030D-6E8A-4147-A177-3AD203B41FA5}">
                      <a16:colId xmlns:a16="http://schemas.microsoft.com/office/drawing/2014/main" val="483585144"/>
                    </a:ext>
                  </a:extLst>
                </a:gridCol>
                <a:gridCol w="1184871">
                  <a:extLst>
                    <a:ext uri="{9D8B030D-6E8A-4147-A177-3AD203B41FA5}">
                      <a16:colId xmlns:a16="http://schemas.microsoft.com/office/drawing/2014/main" val="1930779308"/>
                    </a:ext>
                  </a:extLst>
                </a:gridCol>
                <a:gridCol w="1513507">
                  <a:extLst>
                    <a:ext uri="{9D8B030D-6E8A-4147-A177-3AD203B41FA5}">
                      <a16:colId xmlns:a16="http://schemas.microsoft.com/office/drawing/2014/main" val="3189446688"/>
                    </a:ext>
                  </a:extLst>
                </a:gridCol>
                <a:gridCol w="1515290">
                  <a:extLst>
                    <a:ext uri="{9D8B030D-6E8A-4147-A177-3AD203B41FA5}">
                      <a16:colId xmlns:a16="http://schemas.microsoft.com/office/drawing/2014/main" val="4051872703"/>
                    </a:ext>
                  </a:extLst>
                </a:gridCol>
                <a:gridCol w="1517073">
                  <a:extLst>
                    <a:ext uri="{9D8B030D-6E8A-4147-A177-3AD203B41FA5}">
                      <a16:colId xmlns:a16="http://schemas.microsoft.com/office/drawing/2014/main" val="1646660336"/>
                    </a:ext>
                  </a:extLst>
                </a:gridCol>
                <a:gridCol w="1395849">
                  <a:extLst>
                    <a:ext uri="{9D8B030D-6E8A-4147-A177-3AD203B41FA5}">
                      <a16:colId xmlns:a16="http://schemas.microsoft.com/office/drawing/2014/main" val="3398825024"/>
                    </a:ext>
                  </a:extLst>
                </a:gridCol>
              </a:tblGrid>
              <a:tr h="227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</a:rPr>
                        <a:t>Motion</a:t>
                      </a:r>
                      <a:endParaRPr lang="en-IN" sz="20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</a:rPr>
                        <a:t>Step</a:t>
                      </a:r>
                      <a:endParaRPr lang="en-IN" sz="20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</a:rPr>
                        <a:t>A</a:t>
                      </a:r>
                      <a:endParaRPr lang="en-IN" sz="20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</a:rPr>
                        <a:t>B</a:t>
                      </a:r>
                      <a:endParaRPr lang="en-IN" sz="20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</a:rPr>
                        <a:t>C</a:t>
                      </a:r>
                      <a:endParaRPr lang="en-IN" sz="20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</a:rPr>
                        <a:t>D</a:t>
                      </a:r>
                      <a:endParaRPr lang="en-IN" sz="20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703995"/>
                  </a:ext>
                </a:extLst>
              </a:tr>
              <a:tr h="374560"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 Clockwise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1328581"/>
                  </a:ext>
                </a:extLst>
              </a:tr>
              <a:tr h="374560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5847839"/>
                  </a:ext>
                </a:extLst>
              </a:tr>
              <a:tr h="374560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4694520"/>
                  </a:ext>
                </a:extLst>
              </a:tr>
              <a:tr h="374560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4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3884836"/>
                  </a:ext>
                </a:extLst>
              </a:tr>
              <a:tr h="464499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5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0125384"/>
                  </a:ext>
                </a:extLst>
              </a:tr>
              <a:tr h="374560"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Anticlockwise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4131683"/>
                  </a:ext>
                </a:extLst>
              </a:tr>
              <a:tr h="374560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6529579"/>
                  </a:ext>
                </a:extLst>
              </a:tr>
              <a:tr h="374560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3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0777143"/>
                  </a:ext>
                </a:extLst>
              </a:tr>
              <a:tr h="374560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10057"/>
                  </a:ext>
                </a:extLst>
              </a:tr>
              <a:tr h="374560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9682214"/>
                  </a:ext>
                </a:extLst>
              </a:tr>
            </a:tbl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313719CD-A211-4CE6-84A2-EF17116CD128}"/>
              </a:ext>
            </a:extLst>
          </p:cNvPr>
          <p:cNvGrpSpPr/>
          <p:nvPr/>
        </p:nvGrpSpPr>
        <p:grpSpPr>
          <a:xfrm>
            <a:off x="6278890" y="2169015"/>
            <a:ext cx="4148046" cy="3353390"/>
            <a:chOff x="6457883" y="1914686"/>
            <a:chExt cx="4148046" cy="335339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0D2A744-B361-4274-A6FE-DED94AE8ECCF}"/>
                </a:ext>
              </a:extLst>
            </p:cNvPr>
            <p:cNvCxnSpPr>
              <a:cxnSpLocks/>
            </p:cNvCxnSpPr>
            <p:nvPr/>
          </p:nvCxnSpPr>
          <p:spPr>
            <a:xfrm>
              <a:off x="6457883" y="1914686"/>
              <a:ext cx="1134979" cy="288758"/>
            </a:xfrm>
            <a:prstGeom prst="straightConnector1">
              <a:avLst/>
            </a:prstGeom>
            <a:ln>
              <a:solidFill>
                <a:srgbClr val="2EACDC">
                  <a:alpha val="72157"/>
                </a:srgb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D13000B-5B40-49A1-9E30-4DC9A3800377}"/>
                </a:ext>
              </a:extLst>
            </p:cNvPr>
            <p:cNvGrpSpPr/>
            <p:nvPr/>
          </p:nvGrpSpPr>
          <p:grpSpPr>
            <a:xfrm>
              <a:off x="6481278" y="2338417"/>
              <a:ext cx="4124651" cy="2929659"/>
              <a:chOff x="6481278" y="2338417"/>
              <a:chExt cx="4124651" cy="2929659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D0523BD-53E9-499C-AC51-C85CADC5E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70950" y="4118301"/>
                <a:ext cx="1134979" cy="329885"/>
              </a:xfrm>
              <a:prstGeom prst="straightConnector1">
                <a:avLst/>
              </a:prstGeom>
              <a:ln>
                <a:solidFill>
                  <a:srgbClr val="2EACDC">
                    <a:alpha val="80000"/>
                  </a:srgb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5888608-7FD5-485B-A276-4B2E47935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5251" y="2338417"/>
                <a:ext cx="1134979" cy="288758"/>
              </a:xfrm>
              <a:prstGeom prst="straightConnector1">
                <a:avLst/>
              </a:prstGeom>
              <a:ln>
                <a:solidFill>
                  <a:srgbClr val="2EACDC">
                    <a:alpha val="72157"/>
                  </a:srgb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BA33F2E-09CD-4B0C-B6D0-679B9CBF7B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0950" y="2627175"/>
                <a:ext cx="1134979" cy="288758"/>
              </a:xfrm>
              <a:prstGeom prst="straightConnector1">
                <a:avLst/>
              </a:prstGeom>
              <a:ln>
                <a:solidFill>
                  <a:srgbClr val="2EACDC">
                    <a:alpha val="72157"/>
                  </a:srgb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7A97F2B-C324-4847-957C-0C27DC5444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1278" y="4938191"/>
                <a:ext cx="1134979" cy="329885"/>
              </a:xfrm>
              <a:prstGeom prst="straightConnector1">
                <a:avLst/>
              </a:prstGeom>
              <a:ln>
                <a:solidFill>
                  <a:srgbClr val="2EACDC">
                    <a:alpha val="80000"/>
                  </a:srgb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DDF477F-4D06-46D4-97A5-E60368EC73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55251" y="4608306"/>
                <a:ext cx="1134979" cy="329885"/>
              </a:xfrm>
              <a:prstGeom prst="straightConnector1">
                <a:avLst/>
              </a:prstGeom>
              <a:ln>
                <a:solidFill>
                  <a:srgbClr val="2EACDC">
                    <a:alpha val="80000"/>
                  </a:srgb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091B8-133B-4E5B-B328-6FAF4251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03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2A2B-E4B8-4CC1-9495-DE2472334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 2:  Full Step Winding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07FAC2-297D-4FB1-8BF3-C280FE59DA5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86307" y="1683820"/>
          <a:ext cx="9033294" cy="42094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7902">
                  <a:extLst>
                    <a:ext uri="{9D8B030D-6E8A-4147-A177-3AD203B41FA5}">
                      <a16:colId xmlns:a16="http://schemas.microsoft.com/office/drawing/2014/main" val="3909626495"/>
                    </a:ext>
                  </a:extLst>
                </a:gridCol>
                <a:gridCol w="1312594">
                  <a:extLst>
                    <a:ext uri="{9D8B030D-6E8A-4147-A177-3AD203B41FA5}">
                      <a16:colId xmlns:a16="http://schemas.microsoft.com/office/drawing/2014/main" val="2180157887"/>
                    </a:ext>
                  </a:extLst>
                </a:gridCol>
                <a:gridCol w="1534161">
                  <a:extLst>
                    <a:ext uri="{9D8B030D-6E8A-4147-A177-3AD203B41FA5}">
                      <a16:colId xmlns:a16="http://schemas.microsoft.com/office/drawing/2014/main" val="3428318259"/>
                    </a:ext>
                  </a:extLst>
                </a:gridCol>
                <a:gridCol w="1535966">
                  <a:extLst>
                    <a:ext uri="{9D8B030D-6E8A-4147-A177-3AD203B41FA5}">
                      <a16:colId xmlns:a16="http://schemas.microsoft.com/office/drawing/2014/main" val="3766474749"/>
                    </a:ext>
                  </a:extLst>
                </a:gridCol>
                <a:gridCol w="1537774">
                  <a:extLst>
                    <a:ext uri="{9D8B030D-6E8A-4147-A177-3AD203B41FA5}">
                      <a16:colId xmlns:a16="http://schemas.microsoft.com/office/drawing/2014/main" val="4054751659"/>
                    </a:ext>
                  </a:extLst>
                </a:gridCol>
                <a:gridCol w="1414897">
                  <a:extLst>
                    <a:ext uri="{9D8B030D-6E8A-4147-A177-3AD203B41FA5}">
                      <a16:colId xmlns:a16="http://schemas.microsoft.com/office/drawing/2014/main" val="3783019915"/>
                    </a:ext>
                  </a:extLst>
                </a:gridCol>
              </a:tblGrid>
              <a:tr h="3239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Motion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Step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B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C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D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742456"/>
                  </a:ext>
                </a:extLst>
              </a:tr>
              <a:tr h="383082">
                <a:tc row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Clockwise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2016354"/>
                  </a:ext>
                </a:extLst>
              </a:tr>
              <a:tr h="383082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1438898"/>
                  </a:ext>
                </a:extLst>
              </a:tr>
              <a:tr h="383082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0153211"/>
                  </a:ext>
                </a:extLst>
              </a:tr>
              <a:tr h="383082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8058682"/>
                  </a:ext>
                </a:extLst>
              </a:tr>
              <a:tr h="383082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462661"/>
                  </a:ext>
                </a:extLst>
              </a:tr>
              <a:tr h="383082">
                <a:tc row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Anticlockwise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 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IN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5901853"/>
                  </a:ext>
                </a:extLst>
              </a:tr>
              <a:tr h="383082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704205"/>
                  </a:ext>
                </a:extLst>
              </a:tr>
              <a:tr h="383082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9975467"/>
                  </a:ext>
                </a:extLst>
              </a:tr>
              <a:tr h="448874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4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7140540"/>
                  </a:ext>
                </a:extLst>
              </a:tr>
              <a:tr h="356309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5</a:t>
                      </a:r>
                      <a:endParaRPr lang="en-IN" sz="18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IN" sz="18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795739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1E6DD7-96B1-4915-A3CA-1AD3D96E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269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B2B1-FA0E-4111-8C98-3B184E222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567" y="418958"/>
            <a:ext cx="3362917" cy="1325436"/>
          </a:xfrm>
        </p:spPr>
        <p:txBody>
          <a:bodyPr>
            <a:normAutofit/>
          </a:bodyPr>
          <a:lstStyle/>
          <a:p>
            <a:r>
              <a:rPr lang="en-IN" dirty="0"/>
              <a:t>Operation of Stepper Motor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DA4B4-91EF-41B5-8890-925555D68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872" y="646163"/>
            <a:ext cx="6250999" cy="556567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C2571-B07B-4874-BB47-EA622594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88" y="1885072"/>
            <a:ext cx="4395484" cy="3910818"/>
          </a:xfr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dirty="0"/>
              <a:t>Stepper motor contains Permanent Magnet (rotor) and electromagnet Stator, with one-phase-on configuration.</a:t>
            </a:r>
          </a:p>
          <a:p>
            <a:pPr marL="0" indent="0">
              <a:buNone/>
            </a:pPr>
            <a:r>
              <a:rPr lang="en-IN" sz="2000" dirty="0"/>
              <a:t> In the top left figure, North pole of rotor is attracted by South pole of A+ electromagnet.  South pole of rotor is attracted by North pole of A+ electromagnet. </a:t>
            </a:r>
          </a:p>
          <a:p>
            <a:pPr marL="0" indent="0">
              <a:buNone/>
            </a:pPr>
            <a:r>
              <a:rPr lang="en-IN" sz="2000" dirty="0"/>
              <a:t>A and B are stator poles.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E49A50-10B5-4F84-AC31-7C2A9D9C0135}"/>
              </a:ext>
            </a:extLst>
          </p:cNvPr>
          <p:cNvSpPr txBox="1">
            <a:spLocks/>
          </p:cNvSpPr>
          <p:nvPr/>
        </p:nvSpPr>
        <p:spPr>
          <a:xfrm>
            <a:off x="5082872" y="6250300"/>
            <a:ext cx="4607839" cy="377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Image Courtesy: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Faulhaber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Brochure [1]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F5B8A9-E86B-43D1-A2E1-72F5D4A4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31842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2056</Words>
  <Application>Microsoft Office PowerPoint</Application>
  <PresentationFormat>Widescreen</PresentationFormat>
  <Paragraphs>424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Arial</vt:lpstr>
      <vt:lpstr>Bookman Old Style</vt:lpstr>
      <vt:lpstr>Calibri</vt:lpstr>
      <vt:lpstr>Cambria Math</vt:lpstr>
      <vt:lpstr>Century Gothic</vt:lpstr>
      <vt:lpstr>Century Schoolbook</vt:lpstr>
      <vt:lpstr>Courier New</vt:lpstr>
      <vt:lpstr>Edwardian Script ITC</vt:lpstr>
      <vt:lpstr>Verdana</vt:lpstr>
      <vt:lpstr>Wingdings</vt:lpstr>
      <vt:lpstr>Wingdings 3</vt:lpstr>
      <vt:lpstr>Wisp</vt:lpstr>
      <vt:lpstr>        18ECC203J – Module 3 8086 Interfacing with Memory and Programmable Devices  S – 6, 7, 8   </vt:lpstr>
      <vt:lpstr>S – 6 Stepper Motor interfacing</vt:lpstr>
      <vt:lpstr>Stepper Motor Interfacing</vt:lpstr>
      <vt:lpstr>Stepper Motor Interfacing (2)</vt:lpstr>
      <vt:lpstr>Winding Information</vt:lpstr>
      <vt:lpstr>Types of Schemes</vt:lpstr>
      <vt:lpstr>Table 1:  Wave Winding </vt:lpstr>
      <vt:lpstr>Table 2:  Full Step Winding </vt:lpstr>
      <vt:lpstr>Operation of Stepper Motor</vt:lpstr>
      <vt:lpstr>Typical Stepper Motor</vt:lpstr>
      <vt:lpstr>From Other Source (1/5)</vt:lpstr>
      <vt:lpstr>From Other Source (2/5)</vt:lpstr>
      <vt:lpstr>PowerPoint Presentation</vt:lpstr>
      <vt:lpstr>PowerPoint Presentation</vt:lpstr>
      <vt:lpstr>PowerPoint Presentation</vt:lpstr>
      <vt:lpstr>S – 7 Programmable Interval Timer 8254 &amp; Interfacing 8254 with 8086 and programming</vt:lpstr>
      <vt:lpstr>Features of 8254</vt:lpstr>
      <vt:lpstr>Pin Diagram</vt:lpstr>
      <vt:lpstr>Pin Description</vt:lpstr>
      <vt:lpstr>Block Diagram of 8254</vt:lpstr>
      <vt:lpstr>Internal Blocks of Counter</vt:lpstr>
      <vt:lpstr>Control Word format</vt:lpstr>
      <vt:lpstr>Interleaved Read and Write Operations</vt:lpstr>
      <vt:lpstr>6 Modes of 8254</vt:lpstr>
      <vt:lpstr>MODE 0 – Interrupt on Terminal Count</vt:lpstr>
      <vt:lpstr>MODE 0 contd… </vt:lpstr>
      <vt:lpstr>MODE 1: Hardware Retriggerable One Shot. </vt:lpstr>
      <vt:lpstr>MODE 1 contd… </vt:lpstr>
      <vt:lpstr>MODE 2: Rate Generator</vt:lpstr>
      <vt:lpstr>MODE 2 contd… </vt:lpstr>
      <vt:lpstr>MODE 3: Square Wave Mode</vt:lpstr>
      <vt:lpstr>MODE 3 contd… </vt:lpstr>
      <vt:lpstr>MODE 4: Software Triggered Strobe</vt:lpstr>
      <vt:lpstr>MODE 4 contd… </vt:lpstr>
      <vt:lpstr>MODE 5 : Hardware Triggered Strobe </vt:lpstr>
      <vt:lpstr>MODE 5 contd… </vt:lpstr>
      <vt:lpstr>8254 contd… </vt:lpstr>
      <vt:lpstr>8254 contd… </vt:lpstr>
      <vt:lpstr>Minimum &amp; Maximum Initial Count</vt:lpstr>
      <vt:lpstr>Gate Pin Operations Summary</vt:lpstr>
      <vt:lpstr>Applications of 8254</vt:lpstr>
      <vt:lpstr>S – 8 Programmable Interrupt Controller 8259 &amp; Interfacing 8259 with 8086 and programming</vt:lpstr>
      <vt:lpstr>Programmable Interrupt Controller 8259</vt:lpstr>
      <vt:lpstr>8259 Programmable Interrupt Controller (PIC)</vt:lpstr>
      <vt:lpstr>8259 Programmable Interrupt Controller (PIC)  (2)</vt:lpstr>
      <vt:lpstr>Assignment of Signals for 8259</vt:lpstr>
      <vt:lpstr>Assignment of Signals for 8259 (2)</vt:lpstr>
      <vt:lpstr>8259A PIC- Block Diagram</vt:lpstr>
      <vt:lpstr>8259A - Internals  (1/4)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Resource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18ECC203J – Module 3 8086 Interfacing with Memory and Programmable Devices  S – 6, 7, 8</dc:title>
  <dc:creator>Mangal Girish</dc:creator>
  <cp:lastModifiedBy>Mangal Girish</cp:lastModifiedBy>
  <cp:revision>3</cp:revision>
  <dcterms:created xsi:type="dcterms:W3CDTF">2020-09-21T09:03:53Z</dcterms:created>
  <dcterms:modified xsi:type="dcterms:W3CDTF">2021-08-22T17:06:02Z</dcterms:modified>
</cp:coreProperties>
</file>